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inhurst, Andy (UK)" initials="HA(" lastIdx="1" clrIdx="0">
    <p:extLst>
      <p:ext uri="{19B8F6BF-5375-455C-9EA6-DF929625EA0E}">
        <p15:presenceInfo xmlns:p15="http://schemas.microsoft.com/office/powerpoint/2012/main" userId="S-1-5-21-658077992-834033041-1537874043-89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2T09:22:37.05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BA6C1-F945-49E1-B168-3F53A348584D}" type="datetimeFigureOut">
              <a:rPr lang="en-GB" smtClean="0"/>
              <a:t>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7A56-81BA-467C-903F-E0255F6C4B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HandoutMasterHeader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  <p:sp>
        <p:nvSpPr>
          <p:cNvPr id="7" name="fcHandoutMasterFooter" descr="BAE SYSTEMS PROPRIETARY"/>
          <p:cNvSpPr txBox="1"/>
          <p:nvPr/>
        </p:nvSpPr>
        <p:spPr>
          <a:xfrm>
            <a:off x="0" y="8831580"/>
            <a:ext cx="6858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47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B6BF-5F07-4F7E-B9A3-68FBEEDA76CD}" type="datetimeFigureOut">
              <a:rPr lang="en-GB" smtClean="0"/>
              <a:t>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A562-B907-4BAE-BE3B-EBB3C64FA3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cNotesMasterHeader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  <p:sp>
        <p:nvSpPr>
          <p:cNvPr id="9" name="fcNotesMasterFooter" descr="BAE SYSTEMS PROPRIETARY"/>
          <p:cNvSpPr txBox="1"/>
          <p:nvPr/>
        </p:nvSpPr>
        <p:spPr>
          <a:xfrm>
            <a:off x="0" y="8831580"/>
            <a:ext cx="6858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2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7520DD-AEE0-4E83-B968-FF73B5532471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679450"/>
            <a:ext cx="6527800" cy="36718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558104" y="9282816"/>
            <a:ext cx="3700903" cy="3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82" tIns="46189" rIns="92382" bIns="46189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00" dirty="0"/>
              <a:t>Copyright © 2005 BAE Systems. All rights reserved.</a:t>
            </a:r>
            <a:endParaRPr lang="en-US" altLang="en-US" sz="800" dirty="0"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74523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7520DD-AEE0-4E83-B968-FF73B5532471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679450"/>
            <a:ext cx="6527800" cy="36718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558104" y="9282816"/>
            <a:ext cx="3700903" cy="3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82" tIns="46189" rIns="92382" bIns="46189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00" dirty="0"/>
              <a:t>Copyright © 2005 BAE Systems. All rights reserved.</a:t>
            </a:r>
            <a:endParaRPr lang="en-US" altLang="en-US" sz="800" dirty="0"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5090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7520DD-AEE0-4E83-B968-FF73B5532471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679450"/>
            <a:ext cx="6527800" cy="36718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558104" y="9282816"/>
            <a:ext cx="3700903" cy="3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82" tIns="46189" rIns="92382" bIns="46189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00" dirty="0"/>
              <a:t>Copyright © 2005 BAE Systems. All rights reserved.</a:t>
            </a:r>
            <a:endParaRPr lang="en-US" altLang="en-US" sz="800" dirty="0"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593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SlideMaster.Cover Short - Lef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9" name="fcSlideMaster.Cover Short - Lef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747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Picture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Content and Picture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23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two Pictures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Content and two Pictures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03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3 Boxed title and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3 Boxed title and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05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5 Boxed title and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Box Header - 5 Boxed title and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68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hcSlideMaster.Box Header Only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Only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79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hcSlideMaster.One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One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26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wo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Two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29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hree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Three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5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Picture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ntent and Picture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62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Two Pictures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ntent and Two Pictures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04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hcSlideMaster.Cover Short - Righ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ver Short - Righ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762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3 Boxed title and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3 Boxed title and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60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5 Boxed title and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9" name="fcSlideMaster.5 Boxed title and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7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Image Only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5" name="fcSlideMaster.Image Only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31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hcSlideMaster.Title Only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  <p:sp>
        <p:nvSpPr>
          <p:cNvPr id="8" name="fcSlideMaster.Title OnlyFooter" descr="BAE SYSTEMS PROPRIETARY"/>
          <p:cNvSpPr txBox="1"/>
          <p:nvPr userDrawn="1"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99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DB99-0422-42EB-9FE3-6B5AB261900B}" type="datetimeFigureOut">
              <a:rPr lang="en-GB" smtClean="0"/>
              <a:t>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hcSlideMaster.Title and Content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  <p:sp>
        <p:nvSpPr>
          <p:cNvPr id="8" name="fcSlideMaster.Title and ContentFooter" descr="BAE SYSTEMS PROPRIETARY"/>
          <p:cNvSpPr txBox="1"/>
          <p:nvPr userDrawn="1"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3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SlideMaster.Cover Long - Lef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9" name="fcSlideMaster.Cover Long - Lef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05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hcSlideMaster.Cover Long - Righ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Cover Long - Righ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606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SlideMaster.Section Divider - Shor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Section Divider - Shor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68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SlideMaster.Section Divider - Long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7" name="fcSlideMaster.Section Divider - Long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1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One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One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7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14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wo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Two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83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hree ContentHeader"/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smtClean="0"/>
          </a:p>
        </p:txBody>
      </p:sp>
      <p:sp>
        <p:nvSpPr>
          <p:cNvPr id="6" name="fcSlideMaster.Box Header - Three ContentFooter" descr="BAE SYSTEMS PROPRIETARY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56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2" orient="horz" pos="85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A86B0C-ED4A-4709-8775-E2A1BF475C2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2023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</p:spTree>
    <p:extLst>
      <p:ext uri="{BB962C8B-B14F-4D97-AF65-F5344CB8AC3E}">
        <p14:creationId xmlns:p14="http://schemas.microsoft.com/office/powerpoint/2010/main" val="42517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hyperlink" Target="http://sites.greenlnk.net/sites/A2708TEAFST/Wind_Tunnel_Shared/4m%20Aerial%20Vie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1399" y="-551918"/>
            <a:ext cx="9448800" cy="1399614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r>
              <a:rPr lang="en-US" altLang="en-US" sz="2800" dirty="0" smtClean="0"/>
              <a:t>4m Wind Tunnel, Warton, Lancashire</a:t>
            </a:r>
            <a:endParaRPr lang="en-US" altLang="en-US" sz="1800" dirty="0" smtClean="0"/>
          </a:p>
        </p:txBody>
      </p:sp>
      <p:sp>
        <p:nvSpPr>
          <p:cNvPr id="9" name="Tab 1"/>
          <p:cNvSpPr/>
          <p:nvPr/>
        </p:nvSpPr>
        <p:spPr>
          <a:xfrm>
            <a:off x="1" y="516280"/>
            <a:ext cx="216000" cy="548933"/>
          </a:xfrm>
          <a:prstGeom prst="rect">
            <a:avLst/>
          </a:prstGeom>
          <a:solidFill>
            <a:srgbClr val="FC4C0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66139" y="903177"/>
            <a:ext cx="63343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tabLst>
                <a:tab pos="2601913" algn="l"/>
              </a:tabLst>
            </a:pPr>
            <a:r>
              <a:rPr lang="en-US" alt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overview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Built at Weybridge in 1950 and relocated to Warton in 1989-1991  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altLang="en-GB" dirty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size:	4.0m </a:t>
            </a:r>
            <a:r>
              <a:rPr lang="en-US" altLang="en-GB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2.7m </a:t>
            </a:r>
            <a:r>
              <a:rPr lang="en-US" altLang="en-GB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7.6m</a:t>
            </a:r>
            <a:r>
              <a:rPr lang="en-US" alt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(13ft 1in x 8ft 10in x 24ft 11in)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Tunnel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pressurisation: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Ambient stagnation pressure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Maximum flow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speed: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 = 0.3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temperature:	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Ambient temperature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Main drive fan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1.3MW (1,740hp) AC motor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24ft diameter, 7 fixed pitch blades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410 rpm max</a:t>
            </a:r>
          </a:p>
          <a:p>
            <a:pPr marL="180975" lvl="1" indent="-180975">
              <a:spcBef>
                <a:spcPts val="1200"/>
              </a:spcBef>
              <a:buFontTx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Contraction ratio of 10.6:1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Bef>
                <a:spcPts val="120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used for stability and control measurements, powered models and intake tests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218" y="321855"/>
            <a:ext cx="5000093" cy="29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2"/>
          <a:stretch/>
        </p:blipFill>
        <p:spPr bwMode="auto">
          <a:xfrm>
            <a:off x="6860345" y="3232903"/>
            <a:ext cx="4940886" cy="29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1399" y="-532183"/>
            <a:ext cx="9448800" cy="1399614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r>
              <a:rPr lang="en-US" altLang="en-US" sz="2800" dirty="0" smtClean="0"/>
              <a:t>4m Wind Tunnel, Warton, Lancashire</a:t>
            </a:r>
            <a:endParaRPr lang="en-US" altLang="en-US" sz="1800" dirty="0" smtClean="0"/>
          </a:p>
        </p:txBody>
      </p:sp>
      <p:sp>
        <p:nvSpPr>
          <p:cNvPr id="9" name="Tab 1"/>
          <p:cNvSpPr/>
          <p:nvPr/>
        </p:nvSpPr>
        <p:spPr>
          <a:xfrm>
            <a:off x="1" y="516280"/>
            <a:ext cx="216000" cy="548933"/>
          </a:xfrm>
          <a:prstGeom prst="rect">
            <a:avLst/>
          </a:prstGeom>
          <a:solidFill>
            <a:srgbClr val="FC4C0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40525" y="746949"/>
            <a:ext cx="7033007" cy="621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tabLst>
                <a:tab pos="2601913" algn="l"/>
              </a:tabLst>
            </a:pPr>
            <a:r>
              <a:rPr lang="en-US" alt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GB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Sting or Strut Mounting Systems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GB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floor mounted (1 active) and 1 roof mounted turntables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GB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6-component balance: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—"/>
              <a:tabLst>
                <a:tab pos="2601913" algn="l"/>
              </a:tabLst>
            </a:pPr>
            <a:r>
              <a:rPr lang="en-GB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Aerotech weigh beam balance (under floor)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—"/>
              <a:tabLst>
                <a:tab pos="2601913" algn="l"/>
              </a:tabLst>
            </a:pPr>
            <a:r>
              <a:rPr lang="en-GB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Strain gauges and load cells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—"/>
              <a:tabLst>
                <a:tab pos="2601913" algn="l"/>
              </a:tabLst>
            </a:pPr>
            <a:r>
              <a:rPr lang="en-GB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rig &amp; hardware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Pressure Measuring Systems</a:t>
            </a:r>
          </a:p>
          <a:p>
            <a:pPr marL="742950" lvl="2" indent="-285750">
              <a:lnSpc>
                <a:spcPct val="120000"/>
              </a:lnSpc>
              <a:buFont typeface="Calibri" panose="020F0502020204030204" pitchFamily="34" charset="0"/>
              <a:buChar char="—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digital multi-pressure measurement systems (Scanivalve MPS, Chell nanoDAQ)</a:t>
            </a:r>
          </a:p>
          <a:p>
            <a:pPr marL="742950" lvl="2" indent="-285750">
              <a:lnSpc>
                <a:spcPct val="120000"/>
              </a:lnSpc>
              <a:buFont typeface="Calibri" panose="020F0502020204030204" pitchFamily="34" charset="0"/>
              <a:buChar char="—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Transducers (Druck, Kulite, Endevco)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visualisation: smoke, tufting and oil flows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expandable DAS with flexible data visualisation systems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Ground effect testing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PIV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601913" algn="l"/>
              </a:tabLs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 face rake measurements (6” Static + Swirl / Dynamic) </a:t>
            </a:r>
            <a:r>
              <a:rPr lang="en-GB" altLang="en-US" dirty="0" smtClean="0"/>
              <a:t>   </a:t>
            </a:r>
            <a:endParaRPr lang="en-GB" altLang="en-US" dirty="0"/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601913" algn="l"/>
              </a:tabLst>
            </a:pPr>
            <a:endParaRPr lang="en-GB" altLang="en-US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17812"/>
              </p:ext>
            </p:extLst>
          </p:nvPr>
        </p:nvGraphicFramePr>
        <p:xfrm>
          <a:off x="7174171" y="3487321"/>
          <a:ext cx="4568752" cy="274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4" imgW="5405628" imgH="4331208" progId="Word.Document.8">
                  <p:embed/>
                </p:oleObj>
              </mc:Choice>
              <mc:Fallback>
                <p:oleObj name="Document" r:id="rId4" imgW="5405628" imgH="4331208" progId="Word.Documen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171" y="3487321"/>
                        <a:ext cx="4568752" cy="2742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" descr="JSF in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685" y="697333"/>
            <a:ext cx="4571593" cy="27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1399" y="-532183"/>
            <a:ext cx="9448800" cy="1399614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r>
              <a:rPr lang="en-US" altLang="en-US" sz="2800" dirty="0" smtClean="0"/>
              <a:t>4m Wind Tunnel, Warton, Lancashire</a:t>
            </a:r>
            <a:endParaRPr lang="en-US" altLang="en-US" sz="1800" dirty="0" smtClean="0"/>
          </a:p>
        </p:txBody>
      </p:sp>
      <p:sp>
        <p:nvSpPr>
          <p:cNvPr id="9" name="Tab 1"/>
          <p:cNvSpPr/>
          <p:nvPr/>
        </p:nvSpPr>
        <p:spPr>
          <a:xfrm>
            <a:off x="1" y="516280"/>
            <a:ext cx="216000" cy="548933"/>
          </a:xfrm>
          <a:prstGeom prst="rect">
            <a:avLst/>
          </a:prstGeom>
          <a:solidFill>
            <a:srgbClr val="FC4C0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7149" y="942534"/>
            <a:ext cx="6798703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tabLst>
                <a:tab pos="2601913" algn="l"/>
              </a:tabLst>
            </a:pPr>
            <a:r>
              <a:rPr lang="en-US" alt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Tunnel operations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Test team consisting of engineers experienced in aerodynamics</a:t>
            </a:r>
            <a:r>
              <a:rPr lang="en-US" alt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instrumentation, design, manufacture, computing, mechanical and electrical</a:t>
            </a:r>
            <a:endParaRPr lang="en-US" alt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working arrangements around 37hrs. Normal tunnel operation between 07:00 – 18:30 (20:20 on shift working)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endParaRPr lang="en-US" alt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20000"/>
              </a:lnSpc>
              <a:tabLst>
                <a:tab pos="2601913" algn="l"/>
              </a:tabLst>
            </a:pPr>
            <a:r>
              <a:rPr lang="en-US" alt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Pluses</a:t>
            </a:r>
            <a:r>
              <a:rPr lang="en-US" alt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minuses</a:t>
            </a:r>
            <a:endParaRPr lang="en-US" alt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repair of CFC blades to allow running to recommence following a 7 month activity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recruitment </a:t>
            </a:r>
            <a:r>
              <a:rPr lang="en-US" altLang="en-GB" sz="1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GB" sz="1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  <a:r>
              <a:rPr lang="en-US" alt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Monitoring of Fan Blades (blade deflection, Vibration sensors)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facilities requiring more maintenance and repair work to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key experienced personnel and use of legacy in-house developed software </a:t>
            </a:r>
          </a:p>
          <a:p>
            <a:pPr marL="180975" lvl="1" indent="-180975">
              <a:lnSpc>
                <a:spcPct val="120000"/>
              </a:lnSpc>
              <a:buFontTx/>
              <a:buChar char="•"/>
              <a:tabLst>
                <a:tab pos="2601913" algn="l"/>
              </a:tabLst>
            </a:pPr>
            <a:r>
              <a:rPr lang="en-US" alt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Rig capability lost when the 5.5mLSWT closed in 2010</a:t>
            </a:r>
            <a:endParaRPr lang="en-US" altLang="en-GB" dirty="0"/>
          </a:p>
        </p:txBody>
      </p:sp>
      <p:pic>
        <p:nvPicPr>
          <p:cNvPr id="11" name="Picture 6" descr="Pic0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852" y="488323"/>
            <a:ext cx="4856963" cy="29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windtunl\Dept\Marketing_read_only\Approved Images\JSF\SJE_5.5m_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11239"/>
          <a:stretch/>
        </p:blipFill>
        <p:spPr bwMode="auto">
          <a:xfrm>
            <a:off x="7025852" y="3405224"/>
            <a:ext cx="2724640" cy="28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3" t="20001" r="873" b="5506"/>
          <a:stretch/>
        </p:blipFill>
        <p:spPr>
          <a:xfrm>
            <a:off x="9729676" y="3405224"/>
            <a:ext cx="2153139" cy="28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Presentation4" id="{0FA7D67F-82AA-4CEF-B2D9-E12060BDEBAD}" vid="{FDF09E00-879D-488E-9006-D2E948A2EA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BAE Powerpoint Template</Template>
  <TotalTime>1990</TotalTime>
  <Words>356</Words>
  <Application>Microsoft Office PowerPoint</Application>
  <PresentationFormat>Widescreen</PresentationFormat>
  <Paragraphs>50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BAE Systems</vt:lpstr>
      <vt:lpstr>Document</vt:lpstr>
      <vt:lpstr>PowerPoint Presentation</vt:lpstr>
      <vt:lpstr>PowerPoint Presentation</vt:lpstr>
      <vt:lpstr>PowerPoint Presentation</vt:lpstr>
    </vt:vector>
  </TitlesOfParts>
  <Company>Any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Skelton, Georgia (UK)</dc:creator>
  <cp:lastModifiedBy>Partington, Stuart (UK)</cp:lastModifiedBy>
  <cp:revision>46</cp:revision>
  <dcterms:created xsi:type="dcterms:W3CDTF">2023-10-31T15:34:43Z</dcterms:created>
  <dcterms:modified xsi:type="dcterms:W3CDTF">2023-11-06T07:56:31Z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4bdb8fbe-8765-45e4-a808-1ccf6da195b3</vt:lpwstr>
  </property>
  <property fmtid="{D5CDD505-2E9C-101B-9397-08002B2CF9AE}" pid="3" name="Originator">
    <vt:lpwstr>BAE Systems</vt:lpwstr>
  </property>
  <property fmtid="{D5CDD505-2E9C-101B-9397-08002B2CF9AE}" pid="4" name="urnbailsCompMarkingP1">
    <vt:lpwstr>BAE SYSTEMS PROPRIETARY</vt:lpwstr>
  </property>
  <property fmtid="{D5CDD505-2E9C-101B-9397-08002B2CF9AE}" pid="5" name="urnbailsNATSECMarkingP1">
    <vt:lpwstr>NOT APPLICABLE</vt:lpwstr>
  </property>
  <property fmtid="{D5CDD505-2E9C-101B-9397-08002B2CF9AE}" pid="6" name="urnbailsExportControlMarkingP1">
    <vt:lpwstr>NO</vt:lpwstr>
  </property>
  <property fmtid="{D5CDD505-2E9C-101B-9397-08002B2CF9AE}" pid="7" name="urnbailsExportControlMarkingP2">
    <vt:lpwstr>NOT EXPORT CONTROLLED - UK / US / OTHER LOCAL</vt:lpwstr>
  </property>
  <property fmtid="{D5CDD505-2E9C-101B-9397-08002B2CF9AE}" pid="8" name="BaesClassificationComments">
    <vt:lpwstr/>
  </property>
  <property fmtid="{D5CDD505-2E9C-101B-9397-08002B2CF9AE}" pid="9" name="baesystemsmvmNATSECregion">
    <vt:lpwstr>UK</vt:lpwstr>
  </property>
</Properties>
</file>