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303" r:id="rId2"/>
    <p:sldId id="301" r:id="rId3"/>
    <p:sldId id="302" r:id="rId4"/>
    <p:sldId id="305" r:id="rId5"/>
    <p:sldId id="304" r:id="rId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7C7B5D-9507-4F4C-886C-3DA3F71D30A3}" v="5" dt="2023-11-08T09:26:15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 varScale="1">
        <p:scale>
          <a:sx n="122" d="100"/>
          <a:sy n="122" d="100"/>
        </p:scale>
        <p:origin x="69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7814-0B78-FA4A-B0D9-89C98972819F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5B108-84BF-EB4A-A36B-8C4B8562FC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61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C73B0-6182-4CD6-B081-5F5DC946FFC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6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05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72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89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4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6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945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0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068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89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6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65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C11B7-F8AF-B14B-992C-B668D3DEEFF2}" type="datetimeFigureOut">
              <a:rPr lang="en-US" smtClean="0"/>
              <a:t>11/8/23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22412-F591-B342-98A7-0B85CAA81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5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85028"/>
            <a:ext cx="7772400" cy="2387600"/>
          </a:xfrm>
        </p:spPr>
        <p:txBody>
          <a:bodyPr>
            <a:normAutofit/>
          </a:bodyPr>
          <a:lstStyle/>
          <a:p>
            <a:r>
              <a:rPr lang="en-GB" sz="4000" dirty="0"/>
              <a:t>City, University of London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1496" y="5559749"/>
            <a:ext cx="8424862" cy="945403"/>
          </a:xfrm>
        </p:spPr>
        <p:txBody>
          <a:bodyPr/>
          <a:lstStyle/>
          <a:p>
            <a:r>
              <a:rPr lang="en-GB" dirty="0"/>
              <a:t>Handley Page Aeronautics Laboratory</a:t>
            </a:r>
          </a:p>
        </p:txBody>
      </p:sp>
      <p:pic>
        <p:nvPicPr>
          <p:cNvPr id="1026" name="Picture 2" descr="City, University of London - YouTube">
            <a:extLst>
              <a:ext uri="{FF2B5EF4-FFF2-40B4-BE49-F238E27FC236}">
                <a16:creationId xmlns:a16="http://schemas.microsoft.com/office/drawing/2014/main" id="{B4B2201D-C542-3EAB-3A10-EFB36D1B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60916" cy="266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91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3784" y="548680"/>
            <a:ext cx="7816432" cy="3485560"/>
            <a:chOff x="17268680" y="16003662"/>
            <a:chExt cx="14588028" cy="6505200"/>
          </a:xfrm>
        </p:grpSpPr>
        <p:pic>
          <p:nvPicPr>
            <p:cNvPr id="5" name="Picture 2" descr="\\shares0\Research-Group-Atkin-&amp;-Gaster\Experimental Techniques\Photographs\Gaster Low Turbulence Tunnel\IMG_8469_v2.JPE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68680" y="16003662"/>
              <a:ext cx="9750004" cy="6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6614" y="19443660"/>
              <a:ext cx="4573930" cy="3052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82778" y="16003662"/>
              <a:ext cx="4573930" cy="3052800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4034240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GASTER LOW-TURBULENCE WIND TUNNEL (NWTF)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Test Section Dimensions: 0.9m X 0.9m X 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Velocity: 30m/s</a:t>
            </a:r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Turbulence Intensity: 0.007 %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Instrumentation: Thermal Anemometry, Pressure &amp; Acoustic Transducers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Research Includes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Laminar Turbulent Transition – EPSRC,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InnovateUK</a:t>
            </a:r>
            <a:endParaRPr lang="en-GB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Drag Reduction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Flow Control</a:t>
            </a:r>
          </a:p>
        </p:txBody>
      </p:sp>
    </p:spTree>
    <p:extLst>
      <p:ext uri="{BB962C8B-B14F-4D97-AF65-F5344CB8AC3E}">
        <p14:creationId xmlns:p14="http://schemas.microsoft.com/office/powerpoint/2010/main" val="3869740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\\shares0\Research-Group-Atkin-&amp;-Gaster\Experimental Techniques\Photographs\Transonic Tunnel\City-Transonic 2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0" y="548680"/>
            <a:ext cx="5220226" cy="3479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53" y="548680"/>
            <a:ext cx="2450047" cy="163336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4027882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T-5 TRANSONIC WIND TUNNEL (NWTF)</a:t>
            </a:r>
            <a:endParaRPr lang="en-GB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Section Dimensions: 0.25m X 0.24m X 0.7m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Velocity: Mach 0.5 – Mach 1.5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Instrumentation: Laser Diagnostics (3D LDA; Tomographic PIV), Thermal Anemometry, Pressure Transducers, High-Speed Flow Visualization : Schlieren, BOS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Incudes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Surface Quality on Drag – </a:t>
            </a:r>
            <a:r>
              <a:rPr lang="en-GB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InnovateUK</a:t>
            </a: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EPSRC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Shock-wave Boundary Layer Interaction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6585C4-A551-F92A-951E-50E6B2B22A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3" t="7205" r="16642" b="11431"/>
          <a:stretch/>
        </p:blipFill>
        <p:spPr>
          <a:xfrm>
            <a:off x="6338131" y="2214443"/>
            <a:ext cx="1833290" cy="177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303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4032404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T-2 LOW-SPEED WIND TUNNEL</a:t>
            </a:r>
            <a:endParaRPr lang="en-GB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Section Dimensions: 0.8 m X 1.1 m X 1.8 m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Velocity: 4 m/s – 55 m/s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Intensity: 0.5 %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Instrumentation: Laser Diagnostics, Thermal Anemometry, Pressure Transducers, 6-Component Force Balance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Incudes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Surface Quality on Drag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Bioinspired Fluid Dynamics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1AC42D-D70A-4F57-B542-15608C787630}"/>
              </a:ext>
            </a:extLst>
          </p:cNvPr>
          <p:cNvGrpSpPr/>
          <p:nvPr/>
        </p:nvGrpSpPr>
        <p:grpSpPr>
          <a:xfrm>
            <a:off x="664200" y="548681"/>
            <a:ext cx="7815600" cy="3484801"/>
            <a:chOff x="1002089" y="22383905"/>
            <a:chExt cx="14584117" cy="650995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1E3326-A667-4C51-824E-847E8635F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8953" y="22383905"/>
              <a:ext cx="4574336" cy="305279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C88D8D8-82A5-424B-8ACE-EF12E81D2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089" y="22388657"/>
              <a:ext cx="9757800" cy="650519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DCEF0B2-9D67-4BD9-B3A9-755B4E534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32"/>
            <a:stretch/>
          </p:blipFill>
          <p:spPr>
            <a:xfrm>
              <a:off x="11007005" y="25843800"/>
              <a:ext cx="4579201" cy="30480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873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A8B899-D833-4A3A-8F15-C9FB2F87B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42" y="551225"/>
            <a:ext cx="2489358" cy="1663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B50C94-94DB-4EDB-902C-ADCEB1656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43" y="2371341"/>
            <a:ext cx="2471614" cy="16621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1F96C0-33F1-4DC2-9634-1AE542E4C54F}"/>
              </a:ext>
            </a:extLst>
          </p:cNvPr>
          <p:cNvSpPr txBox="1"/>
          <p:nvPr/>
        </p:nvSpPr>
        <p:spPr>
          <a:xfrm>
            <a:off x="0" y="4033480"/>
            <a:ext cx="9144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T-7 ATMOSPHERIC BOUNDARY LAYER TUNNEL</a:t>
            </a:r>
            <a:endParaRPr lang="en-GB" sz="2000" b="1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Test Section </a:t>
            </a: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Dimensions: 1.5 m X 3 m X 8 m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Velocity: 2 m/s – 25 m/s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Turbulence Intensity: ~1 %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Instrumentation: T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hermal Anemometry, Pressure Transducers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Incudes</a:t>
            </a: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Influence of Wind Loading on Buildings and Bridges - </a:t>
            </a:r>
            <a:r>
              <a:rPr lang="en-GB" sz="2000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InnovateUK</a:t>
            </a:r>
            <a:endParaRPr lang="en-GB" sz="20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indent="-571500">
              <a:buFont typeface="Arial" panose="020B0604020202020204" pitchFamily="34" charset="0"/>
              <a:buChar char="―"/>
            </a:pPr>
            <a:r>
              <a:rPr lang="en-GB" sz="20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Aerodynamics and Pedestrian Comfort – Dept for Transport</a:t>
            </a:r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EF93DD-8943-A74E-84B8-A28906FC27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9"/>
          <a:stretch/>
        </p:blipFill>
        <p:spPr>
          <a:xfrm>
            <a:off x="611605" y="548680"/>
            <a:ext cx="5194793" cy="3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61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</TotalTime>
  <Words>244</Words>
  <Application>Microsoft Macintosh PowerPoint</Application>
  <PresentationFormat>On-screen Show (4:3)</PresentationFormat>
  <Paragraphs>35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City, University of London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City, University of London</dc:title>
  <dc:creator>Jagadeesh, Chetan</dc:creator>
  <cp:lastModifiedBy>Jagadeesh, Chetan</cp:lastModifiedBy>
  <cp:revision>1</cp:revision>
  <dcterms:created xsi:type="dcterms:W3CDTF">2023-11-08T09:01:39Z</dcterms:created>
  <dcterms:modified xsi:type="dcterms:W3CDTF">2023-11-08T09:27:00Z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c24981-b6df-48f8-949b-0896357b9b03_Enabled">
    <vt:lpwstr>true</vt:lpwstr>
  </property>
  <property fmtid="{D5CDD505-2E9C-101B-9397-08002B2CF9AE}" pid="3" name="MSIP_Label_06c24981-b6df-48f8-949b-0896357b9b03_SetDate">
    <vt:lpwstr>2023-11-08T09:24:11Z</vt:lpwstr>
  </property>
  <property fmtid="{D5CDD505-2E9C-101B-9397-08002B2CF9AE}" pid="4" name="MSIP_Label_06c24981-b6df-48f8-949b-0896357b9b03_Method">
    <vt:lpwstr>Standard</vt:lpwstr>
  </property>
  <property fmtid="{D5CDD505-2E9C-101B-9397-08002B2CF9AE}" pid="5" name="MSIP_Label_06c24981-b6df-48f8-949b-0896357b9b03_Name">
    <vt:lpwstr>Official</vt:lpwstr>
  </property>
  <property fmtid="{D5CDD505-2E9C-101B-9397-08002B2CF9AE}" pid="6" name="MSIP_Label_06c24981-b6df-48f8-949b-0896357b9b03_SiteId">
    <vt:lpwstr>dd615949-5bd0-4da0-ac52-28ef8d336373</vt:lpwstr>
  </property>
  <property fmtid="{D5CDD505-2E9C-101B-9397-08002B2CF9AE}" pid="7" name="MSIP_Label_06c24981-b6df-48f8-949b-0896357b9b03_ActionId">
    <vt:lpwstr>cf1c6724-db7b-42cc-b031-32b2bc3f6681</vt:lpwstr>
  </property>
  <property fmtid="{D5CDD505-2E9C-101B-9397-08002B2CF9AE}" pid="8" name="MSIP_Label_06c24981-b6df-48f8-949b-0896357b9b03_ContentBits">
    <vt:lpwstr>0</vt:lpwstr>
  </property>
</Properties>
</file>