
<file path=[Content_Types].xml><?xml version="1.0" encoding="utf-8"?>
<Types xmlns="http://schemas.openxmlformats.org/package/2006/content-types">
  <Default Extension="avi" ContentType="video/x-msvideo"/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708" r:id="rId1"/>
  </p:sldMasterIdLst>
  <p:notesMasterIdLst>
    <p:notesMasterId r:id="rId6"/>
  </p:notesMasterIdLst>
  <p:handoutMasterIdLst>
    <p:handoutMasterId r:id="rId7"/>
  </p:handoutMasterIdLst>
  <p:sldIdLst>
    <p:sldId id="281" r:id="rId2"/>
    <p:sldId id="258" r:id="rId3"/>
    <p:sldId id="283" r:id="rId4"/>
    <p:sldId id="293" r:id="rId5"/>
  </p:sldIdLst>
  <p:sldSz cx="12192000" cy="6858000"/>
  <p:notesSz cx="6794500" cy="9918700"/>
  <p:embeddedFontLst>
    <p:embeddedFont>
      <p:font typeface="Calibri" panose="020F0502020204030204" pitchFamily="34" charset="0"/>
      <p:regular r:id="rId8"/>
      <p:bold r:id="rId9"/>
      <p:italic r:id="rId10"/>
      <p:boldItalic r:id="rId11"/>
    </p:embeddedFont>
    <p:embeddedFont>
      <p:font typeface="Calibri Light" panose="020F0302020204030204" pitchFamily="34" charset="0"/>
      <p:regular r:id="rId12"/>
      <p:italic r:id="rId13"/>
    </p:embeddedFont>
    <p:embeddedFont>
      <p:font typeface="Open Sans" panose="020B0606030504020204" pitchFamily="34" charset="0"/>
      <p:regular r:id="rId14"/>
      <p:bold r:id="rId15"/>
      <p:italic r:id="rId16"/>
      <p:boldItalic r:id="rId17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4">
          <p15:clr>
            <a:srgbClr val="A4A3A4"/>
          </p15:clr>
        </p15:guide>
        <p15:guide id="2" pos="214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E09DD"/>
    <a:srgbClr val="6D009D"/>
    <a:srgbClr val="0E0A5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85229" autoAdjust="0"/>
  </p:normalViewPr>
  <p:slideViewPr>
    <p:cSldViewPr>
      <p:cViewPr varScale="1">
        <p:scale>
          <a:sx n="100" d="100"/>
          <a:sy n="100" d="100"/>
        </p:scale>
        <p:origin x="936" y="72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3744"/>
    </p:cViewPr>
  </p:sorterViewPr>
  <p:notesViewPr>
    <p:cSldViewPr>
      <p:cViewPr varScale="1">
        <p:scale>
          <a:sx n="87" d="100"/>
          <a:sy n="87" d="100"/>
        </p:scale>
        <p:origin x="-4166" y="-86"/>
      </p:cViewPr>
      <p:guideLst>
        <p:guide orient="horz" pos="3124"/>
        <p:guide pos="214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1.fntdata"/><Relationship Id="rId13" Type="http://schemas.openxmlformats.org/officeDocument/2006/relationships/font" Target="fonts/font6.fntdata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handoutMaster" Target="handoutMasters/handoutMaster1.xml"/><Relationship Id="rId12" Type="http://schemas.openxmlformats.org/officeDocument/2006/relationships/font" Target="fonts/font5.fntdata"/><Relationship Id="rId17" Type="http://schemas.openxmlformats.org/officeDocument/2006/relationships/font" Target="fonts/font10.fntdata"/><Relationship Id="rId2" Type="http://schemas.openxmlformats.org/officeDocument/2006/relationships/slide" Target="slides/slide1.xml"/><Relationship Id="rId16" Type="http://schemas.openxmlformats.org/officeDocument/2006/relationships/font" Target="fonts/font9.fntdata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font" Target="fonts/font4.fntdata"/><Relationship Id="rId5" Type="http://schemas.openxmlformats.org/officeDocument/2006/relationships/slide" Target="slides/slide4.xml"/><Relationship Id="rId15" Type="http://schemas.openxmlformats.org/officeDocument/2006/relationships/font" Target="fonts/font8.fntdata"/><Relationship Id="rId10" Type="http://schemas.openxmlformats.org/officeDocument/2006/relationships/font" Target="fonts/font3.fntdata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font" Target="fonts/font2.fntdata"/><Relationship Id="rId14" Type="http://schemas.openxmlformats.org/officeDocument/2006/relationships/font" Target="fonts/font7.fntdata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283" cy="4959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8645" y="0"/>
            <a:ext cx="2944283" cy="4959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69598AD-BD22-4105-A856-D5927CBD85FA}" type="datetimeFigureOut">
              <a:rPr lang="en-GB" smtClean="0"/>
              <a:t>09/11/2023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1044"/>
            <a:ext cx="2944283" cy="49593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8645" y="9421044"/>
            <a:ext cx="2944283" cy="49593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118FD23-1EB5-4738-B062-34CA597FA5D4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1957994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283" cy="4959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8645" y="0"/>
            <a:ext cx="2944283" cy="4959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33A48B2-7428-4E3C-B049-302F5806AC68}" type="datetimeFigureOut">
              <a:rPr lang="en-GB" smtClean="0"/>
              <a:t>09/11/2023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2075" y="744538"/>
            <a:ext cx="6610350" cy="37195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0" y="4711383"/>
            <a:ext cx="5435600" cy="446341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1044"/>
            <a:ext cx="2944283" cy="49593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8645" y="9421044"/>
            <a:ext cx="2944283" cy="49593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E93C887-C5BB-4ED9-B645-F38B6A9F4C4B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394798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2075" y="744538"/>
            <a:ext cx="6610350" cy="3719512"/>
          </a:xfrm>
          <a:ln/>
        </p:spPr>
      </p:sp>
      <p:sp>
        <p:nvSpPr>
          <p:cNvPr id="4301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dirty="0"/>
          </a:p>
        </p:txBody>
      </p:sp>
      <p:sp>
        <p:nvSpPr>
          <p:cNvPr id="65540" name="Slide Number Placeholder 3"/>
          <p:cNvSpPr>
            <a:spLocks noGrp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 eaLnBrk="0" hangingPunct="0">
              <a:spcBef>
                <a:spcPct val="50000"/>
              </a:spcBef>
              <a:defRPr sz="14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defTabSz="966788" eaLnBrk="0" hangingPunct="0">
              <a:spcBef>
                <a:spcPct val="50000"/>
              </a:spcBef>
              <a:defRPr sz="1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defTabSz="966788" eaLnBrk="0" hangingPunct="0">
              <a:spcBef>
                <a:spcPct val="50000"/>
              </a:spcBef>
              <a:defRPr sz="14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defTabSz="966788" eaLnBrk="0" hangingPunct="0">
              <a:spcBef>
                <a:spcPct val="50000"/>
              </a:spcBef>
              <a:defRPr sz="14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defTabSz="966788" eaLnBrk="0" hangingPunct="0">
              <a:spcBef>
                <a:spcPct val="50000"/>
              </a:spcBef>
              <a:defRPr sz="14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defTabSz="966788" eaLnBrk="0" fontAlgn="base" hangingPunct="0">
              <a:spcBef>
                <a:spcPct val="5000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defTabSz="966788" eaLnBrk="0" fontAlgn="base" hangingPunct="0">
              <a:spcBef>
                <a:spcPct val="5000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defTabSz="966788" eaLnBrk="0" fontAlgn="base" hangingPunct="0">
              <a:spcBef>
                <a:spcPct val="5000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defTabSz="966788" eaLnBrk="0" fontAlgn="base" hangingPunct="0">
              <a:spcBef>
                <a:spcPct val="5000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0"/>
              </a:spcBef>
              <a:defRPr/>
            </a:pPr>
            <a:fld id="{E765CD49-8A78-4283-8380-26CCF8D51E8C}" type="slidenum">
              <a:rPr lang="en-US" sz="1300" smtClean="0">
                <a:latin typeface="Arial" charset="0"/>
              </a:rPr>
              <a:pPr eaLnBrk="1" hangingPunct="1">
                <a:spcBef>
                  <a:spcPct val="0"/>
                </a:spcBef>
                <a:defRPr/>
              </a:pPr>
              <a:t>1</a:t>
            </a:fld>
            <a:endParaRPr lang="en-US" sz="1300" dirty="0">
              <a:latin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A10463-CF1B-216B-ECCD-758ABF7E37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EA38C72-56B5-4A8D-C4DE-62BE8B7F79F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966858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EE1E71-6181-BF1C-2B16-BF0BC761D0C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689472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3E8A648-A84C-DB29-22C9-BB8E0EE008F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29351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341913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539D67-4023-5A5B-CB9F-165DD85DAC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416" y="1311349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68F354-A342-C504-7D01-DB4B098039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625253"/>
            <a:ext cx="10515600" cy="390009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039144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9301EB6-356B-374B-4C2C-D5D93E8B6E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416" y="131134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A083F88-B28F-B210-D125-0B620D9BE8E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2625253"/>
            <a:ext cx="10515600" cy="39000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pic>
        <p:nvPicPr>
          <p:cNvPr id="7" name="Picture 2">
            <a:extLst>
              <a:ext uri="{FF2B5EF4-FFF2-40B4-BE49-F238E27FC236}">
                <a16:creationId xmlns:a16="http://schemas.microsoft.com/office/drawing/2014/main" id="{8BCDB95F-0886-EB08-2022-809AFBEE930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352" y="246681"/>
            <a:ext cx="2304256" cy="9760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4921531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11" r:id="rId1"/>
    <p:sldLayoutId id="2147483709" r:id="rId2"/>
    <p:sldLayoutId id="2147483710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video" Target="../media/media1.avi"/><Relationship Id="rId1" Type="http://schemas.microsoft.com/office/2007/relationships/media" Target="../media/media1.avi"/><Relationship Id="rId6" Type="http://schemas.openxmlformats.org/officeDocument/2006/relationships/image" Target="../media/image6.png"/><Relationship Id="rId5" Type="http://schemas.openxmlformats.org/officeDocument/2006/relationships/image" Target="../media/image5.jp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Title 1"/>
          <p:cNvSpPr>
            <a:spLocks noGrp="1"/>
          </p:cNvSpPr>
          <p:nvPr>
            <p:ph type="ctrTitle"/>
          </p:nvPr>
        </p:nvSpPr>
        <p:spPr>
          <a:xfrm>
            <a:off x="839416" y="2130426"/>
            <a:ext cx="10438184" cy="1470025"/>
          </a:xfrm>
        </p:spPr>
        <p:txBody>
          <a:bodyPr>
            <a:noAutofit/>
          </a:bodyPr>
          <a:lstStyle/>
          <a:p>
            <a:pPr algn="l"/>
            <a:r>
              <a:rPr kumimoji="0" lang="en-GB" sz="4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High </a:t>
            </a:r>
            <a:r>
              <a:rPr kumimoji="0" lang="en-GB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SuperSonic</a:t>
            </a:r>
            <a:r>
              <a:rPr kumimoji="0" lang="en-GB" sz="4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 Tunnel</a:t>
            </a:r>
            <a:br>
              <a:rPr kumimoji="0" lang="en-GB" sz="4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</a:br>
            <a:r>
              <a:rPr kumimoji="0" lang="en-GB" sz="4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Testing Capabilities</a:t>
            </a:r>
            <a:endParaRPr lang="en-GB" sz="2000" i="1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" name="Subtitle 1">
            <a:extLst>
              <a:ext uri="{FF2B5EF4-FFF2-40B4-BE49-F238E27FC236}">
                <a16:creationId xmlns:a16="http://schemas.microsoft.com/office/drawing/2014/main" id="{3745210B-BDF4-212F-3E3A-712ED61A1CB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9416" y="3886200"/>
            <a:ext cx="10369152" cy="2135088"/>
          </a:xfrm>
        </p:spPr>
        <p:txBody>
          <a:bodyPr>
            <a:normAutofit/>
          </a:bodyPr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476151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901663FC-DCA6-9909-2E4E-A526DF80F0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5544" y="1340768"/>
            <a:ext cx="7666720" cy="5318650"/>
          </a:xfrm>
        </p:spPr>
        <p:txBody>
          <a:bodyPr anchor="t">
            <a:normAutofit/>
          </a:bodyPr>
          <a:lstStyle/>
          <a:p>
            <a:pPr>
              <a:spcAft>
                <a:spcPts val="800"/>
              </a:spcAft>
            </a:pPr>
            <a:endParaRPr lang="en-GB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800"/>
              </a:spcAft>
            </a:pPr>
            <a:r>
              <a:rPr lang="en-GB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Mach number range: 4, 5, 6</a:t>
            </a:r>
          </a:p>
          <a:p>
            <a:pPr>
              <a:spcAft>
                <a:spcPts val="800"/>
              </a:spcAft>
            </a:pPr>
            <a:r>
              <a:rPr lang="en-GB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Long r</a:t>
            </a:r>
            <a:r>
              <a:rPr lang="en-GB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un time: </a:t>
            </a:r>
            <a:r>
              <a:rPr lang="en-GB" sz="2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7.5 seconds at Mach 5 </a:t>
            </a:r>
            <a:endParaRPr lang="en-GB" sz="2800" b="1" dirty="0"/>
          </a:p>
          <a:p>
            <a:pPr>
              <a:spcAft>
                <a:spcPts val="800"/>
              </a:spcAft>
            </a:pPr>
            <a:r>
              <a:rPr lang="en-GB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Nozzle exit diameter: 152 mm</a:t>
            </a:r>
          </a:p>
          <a:p>
            <a:pPr>
              <a:spcAft>
                <a:spcPts val="800"/>
              </a:spcAft>
            </a:pPr>
            <a:r>
              <a:rPr lang="en-GB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Reynolds number range up to 25 million/metre</a:t>
            </a:r>
          </a:p>
          <a:p>
            <a:pPr>
              <a:spcAft>
                <a:spcPts val="800"/>
              </a:spcAft>
            </a:pPr>
            <a:r>
              <a:rPr lang="en-GB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Total pressure: up to 8.5 bar @ Mach 5</a:t>
            </a:r>
          </a:p>
          <a:p>
            <a:pPr>
              <a:spcAft>
                <a:spcPts val="800"/>
              </a:spcAft>
            </a:pPr>
            <a:r>
              <a:rPr lang="en-GB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Total temperature: 300-950K</a:t>
            </a:r>
          </a:p>
          <a:p>
            <a:pPr>
              <a:spcAft>
                <a:spcPts val="800"/>
              </a:spcAft>
            </a:pPr>
            <a:r>
              <a:rPr lang="en-GB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Full and Half model testing</a:t>
            </a:r>
          </a:p>
          <a:p>
            <a:pPr>
              <a:spcAft>
                <a:spcPts val="800"/>
              </a:spcAft>
            </a:pPr>
            <a:r>
              <a:rPr lang="en-GB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Three-component balance</a:t>
            </a:r>
          </a:p>
        </p:txBody>
      </p:sp>
      <p:pic>
        <p:nvPicPr>
          <p:cNvPr id="6" name="Content Placeholder 4" descr="A picture containing indoor, cooking, pan, kitchen appliance&#10;&#10;Description automatically generated">
            <a:extLst>
              <a:ext uri="{FF2B5EF4-FFF2-40B4-BE49-F238E27FC236}">
                <a16:creationId xmlns:a16="http://schemas.microsoft.com/office/drawing/2014/main" id="{FCE84BEC-BCC1-02CF-6541-D372B50EF5E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482" b="9709"/>
          <a:stretch/>
        </p:blipFill>
        <p:spPr>
          <a:xfrm>
            <a:off x="5317272" y="0"/>
            <a:ext cx="6069184" cy="2839783"/>
          </a:xfrm>
          <a:custGeom>
            <a:avLst/>
            <a:gdLst/>
            <a:ahLst/>
            <a:cxnLst/>
            <a:rect l="l" t="t" r="r" b="b"/>
            <a:pathLst>
              <a:path w="6069184" h="2839783">
                <a:moveTo>
                  <a:pt x="0" y="0"/>
                </a:moveTo>
                <a:lnTo>
                  <a:pt x="6069184" y="0"/>
                </a:lnTo>
                <a:lnTo>
                  <a:pt x="6063823" y="106160"/>
                </a:lnTo>
                <a:cubicBezTo>
                  <a:pt x="5907891" y="1641596"/>
                  <a:pt x="4611168" y="2839783"/>
                  <a:pt x="3034592" y="2839783"/>
                </a:cubicBezTo>
                <a:cubicBezTo>
                  <a:pt x="1458016" y="2839783"/>
                  <a:pt x="161292" y="1641596"/>
                  <a:pt x="5360" y="106160"/>
                </a:cubicBezTo>
                <a:close/>
              </a:path>
            </a:pathLst>
          </a:custGeom>
        </p:spPr>
      </p:pic>
      <p:pic>
        <p:nvPicPr>
          <p:cNvPr id="7" name="Picture 6" descr="A few men working in a factory&#10;&#10;Description automatically generated with low confidence">
            <a:extLst>
              <a:ext uri="{FF2B5EF4-FFF2-40B4-BE49-F238E27FC236}">
                <a16:creationId xmlns:a16="http://schemas.microsoft.com/office/drawing/2014/main" id="{3449A4D5-B2FA-8E52-537A-C0B6C2F1D50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5" r="9569" b="-1"/>
          <a:stretch/>
        </p:blipFill>
        <p:spPr>
          <a:xfrm>
            <a:off x="7190587" y="3124784"/>
            <a:ext cx="5001415" cy="3733214"/>
          </a:xfrm>
          <a:custGeom>
            <a:avLst/>
            <a:gdLst/>
            <a:ahLst/>
            <a:cxnLst/>
            <a:rect l="l" t="t" r="r" b="b"/>
            <a:pathLst>
              <a:path w="5001415" h="3733214">
                <a:moveTo>
                  <a:pt x="3044952" y="0"/>
                </a:moveTo>
                <a:cubicBezTo>
                  <a:pt x="3780687" y="0"/>
                  <a:pt x="4455477" y="260939"/>
                  <a:pt x="4981824" y="695319"/>
                </a:cubicBezTo>
                <a:lnTo>
                  <a:pt x="5001415" y="713124"/>
                </a:lnTo>
                <a:lnTo>
                  <a:pt x="5001415" y="3733214"/>
                </a:lnTo>
                <a:lnTo>
                  <a:pt x="81043" y="3733214"/>
                </a:lnTo>
                <a:lnTo>
                  <a:pt x="61862" y="3658617"/>
                </a:lnTo>
                <a:cubicBezTo>
                  <a:pt x="21301" y="3460397"/>
                  <a:pt x="0" y="3255162"/>
                  <a:pt x="0" y="3044952"/>
                </a:cubicBezTo>
                <a:cubicBezTo>
                  <a:pt x="0" y="1363271"/>
                  <a:pt x="1363271" y="0"/>
                  <a:pt x="3044952" y="0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2281922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1">
                <a:tint val="94000"/>
                <a:shade val="98000"/>
                <a:satMod val="130000"/>
                <a:lumMod val="102000"/>
              </a:schemeClr>
            </a:gs>
            <a:gs pos="100000">
              <a:schemeClr val="bg1">
                <a:tint val="98000"/>
                <a:shade val="78000"/>
                <a:satMod val="140000"/>
              </a:schemeClr>
            </a:gs>
          </a:gsLst>
          <a:path path="circle">
            <a:fillToRect l="100000" t="10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EB2AE9-A8D6-36BD-75DA-C84300EA1F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91966" y="900622"/>
            <a:ext cx="4997189" cy="1893524"/>
          </a:xfrm>
        </p:spPr>
        <p:txBody>
          <a:bodyPr anchor="ctr">
            <a:normAutofit/>
          </a:bodyPr>
          <a:lstStyle/>
          <a:p>
            <a:r>
              <a:rPr lang="en-GB" sz="4800" dirty="0"/>
              <a:t>PSP/Schlieren 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CE162FA-5BAA-6E31-87A6-DC8CD663D52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4143" r="-6" b="4133"/>
          <a:stretch/>
        </p:blipFill>
        <p:spPr>
          <a:xfrm>
            <a:off x="6823570" y="3789040"/>
            <a:ext cx="2649216" cy="2745543"/>
          </a:xfrm>
          <a:prstGeom prst="rect">
            <a:avLst/>
          </a:prstGeom>
        </p:spPr>
      </p:pic>
      <p:pic>
        <p:nvPicPr>
          <p:cNvPr id="50" name="Picture 49" descr="A picture containing diagram, screenshot, plot, line&#10;&#10;Description automatically generated">
            <a:extLst>
              <a:ext uri="{FF2B5EF4-FFF2-40B4-BE49-F238E27FC236}">
                <a16:creationId xmlns:a16="http://schemas.microsoft.com/office/drawing/2014/main" id="{E2A90EE6-8008-F7D0-4654-5F742F73FE7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3570" y="1412776"/>
            <a:ext cx="4176464" cy="2088232"/>
          </a:xfrm>
          <a:prstGeom prst="rect">
            <a:avLst/>
          </a:prstGeom>
        </p:spPr>
      </p:pic>
      <p:pic>
        <p:nvPicPr>
          <p:cNvPr id="4" name="Barrier Off Tiffs">
            <a:hlinkClick r:id="" action="ppaction://media"/>
            <a:extLst>
              <a:ext uri="{FF2B5EF4-FFF2-40B4-BE49-F238E27FC236}">
                <a16:creationId xmlns:a16="http://schemas.microsoft.com/office/drawing/2014/main" id="{C27F28F4-6099-41D2-C11B-658E262D8623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623392" y="3212976"/>
            <a:ext cx="5733288" cy="2309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18288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40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repeatCount="indefinite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1">
                <a:tint val="94000"/>
                <a:shade val="98000"/>
                <a:satMod val="130000"/>
                <a:lumMod val="102000"/>
              </a:schemeClr>
            </a:gs>
            <a:gs pos="100000">
              <a:schemeClr val="bg1">
                <a:tint val="98000"/>
                <a:shade val="78000"/>
                <a:satMod val="140000"/>
              </a:schemeClr>
            </a:gs>
          </a:gsLst>
          <a:path path="circle">
            <a:fillToRect l="100000" t="10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EC6517-3001-9318-428C-A94D30B1FD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43472" y="1556792"/>
            <a:ext cx="5832648" cy="839602"/>
          </a:xfrm>
        </p:spPr>
        <p:txBody>
          <a:bodyPr anchor="t">
            <a:normAutofit fontScale="90000"/>
          </a:bodyPr>
          <a:lstStyle/>
          <a:p>
            <a:r>
              <a:rPr lang="en-GB" dirty="0">
                <a:solidFill>
                  <a:srgbClr val="92D050"/>
                </a:solidFill>
              </a:rPr>
              <a:t>Good</a:t>
            </a:r>
            <a:r>
              <a:rPr lang="en-GB" dirty="0"/>
              <a:t> and </a:t>
            </a:r>
            <a:r>
              <a:rPr lang="en-GB" dirty="0">
                <a:solidFill>
                  <a:srgbClr val="FFC000"/>
                </a:solidFill>
              </a:rPr>
              <a:t>could be better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235C922A-CFC7-8995-5C45-E6DC1E8BD7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80176" y="3717032"/>
            <a:ext cx="3583686" cy="2641516"/>
          </a:xfrm>
        </p:spPr>
        <p:txBody>
          <a:bodyPr>
            <a:normAutofit/>
          </a:bodyPr>
          <a:lstStyle/>
          <a:p>
            <a:endParaRPr lang="en-GB" dirty="0"/>
          </a:p>
          <a:p>
            <a:endParaRPr lang="en-GB" dirty="0"/>
          </a:p>
          <a:p>
            <a:endParaRPr lang="en-GB" sz="18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0B44009-0608-6B61-47BD-8B920B7A9DD2}"/>
              </a:ext>
            </a:extLst>
          </p:cNvPr>
          <p:cNvSpPr txBox="1"/>
          <p:nvPr/>
        </p:nvSpPr>
        <p:spPr>
          <a:xfrm>
            <a:off x="1470774" y="2504406"/>
            <a:ext cx="7056784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92D050"/>
                </a:solidFill>
              </a:rPr>
              <a:t>(nearly) unique facility in the UK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92D050"/>
                </a:solidFill>
              </a:rPr>
              <a:t>Wide range of experimental techniques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92D050"/>
                </a:solidFill>
              </a:rPr>
              <a:t>Qualified and capable and young(</a:t>
            </a:r>
            <a:r>
              <a:rPr lang="en-GB" dirty="0" err="1">
                <a:solidFill>
                  <a:srgbClr val="92D050"/>
                </a:solidFill>
              </a:rPr>
              <a:t>ish</a:t>
            </a:r>
            <a:r>
              <a:rPr lang="en-GB" dirty="0">
                <a:solidFill>
                  <a:srgbClr val="92D050"/>
                </a:solidFill>
              </a:rPr>
              <a:t>) staff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FFC000"/>
                </a:solidFill>
              </a:rPr>
              <a:t>Not true hypersonic – no thermal effects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FFC000"/>
                </a:solidFill>
              </a:rPr>
              <a:t>Availability of suitable replacement parts for improvements, particularly the pre-heater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FFC000"/>
                </a:solidFill>
              </a:rPr>
              <a:t>Vaguely uncertain future for the building it’s in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1923359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4935</TotalTime>
  <Words>117</Words>
  <Application>Microsoft Office PowerPoint</Application>
  <PresentationFormat>Widescreen</PresentationFormat>
  <Paragraphs>22</Paragraphs>
  <Slides>4</Slides>
  <Notes>1</Notes>
  <HiddenSlides>0</HiddenSlides>
  <MMClips>1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9" baseType="lpstr">
      <vt:lpstr>Open Sans</vt:lpstr>
      <vt:lpstr>Arial</vt:lpstr>
      <vt:lpstr>Calibri</vt:lpstr>
      <vt:lpstr>Calibri Light</vt:lpstr>
      <vt:lpstr>Office Theme</vt:lpstr>
      <vt:lpstr>High SuperSonic Tunnel Testing Capabilities</vt:lpstr>
      <vt:lpstr>PowerPoint Presentation</vt:lpstr>
      <vt:lpstr>PSP/Schlieren </vt:lpstr>
      <vt:lpstr>Good and could be better</vt:lpstr>
    </vt:vector>
  </TitlesOfParts>
  <Company>University of Manchester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Pure Tone Audiogram chart</dc:title>
  <dc:creator>KJM</dc:creator>
  <cp:lastModifiedBy>Andrew Kennaugh</cp:lastModifiedBy>
  <cp:revision>373</cp:revision>
  <cp:lastPrinted>2017-11-15T14:46:29Z</cp:lastPrinted>
  <dcterms:created xsi:type="dcterms:W3CDTF">2016-09-12T20:49:33Z</dcterms:created>
  <dcterms:modified xsi:type="dcterms:W3CDTF">2023-11-09T10:21:36Z</dcterms:modified>
</cp:coreProperties>
</file>