
<file path=[Content_Types].xml><?xml version="1.0" encoding="utf-8"?>
<Types xmlns="http://schemas.openxmlformats.org/package/2006/content-types">
  <Default Extension="avi" ContentType="video/x-msvideo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6"/>
  </p:notesMasterIdLst>
  <p:handoutMasterIdLst>
    <p:handoutMasterId r:id="rId7"/>
  </p:handoutMasterIdLst>
  <p:sldIdLst>
    <p:sldId id="281" r:id="rId2"/>
    <p:sldId id="258" r:id="rId3"/>
    <p:sldId id="283" r:id="rId4"/>
    <p:sldId id="293" r:id="rId5"/>
  </p:sldIdLst>
  <p:sldSz cx="12192000" cy="6858000"/>
  <p:notesSz cx="6794500" cy="99187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Open Sans" panose="020B060603050402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09DD"/>
    <a:srgbClr val="6D009D"/>
    <a:srgbClr val="0E0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229" autoAdjust="0"/>
  </p:normalViewPr>
  <p:slideViewPr>
    <p:cSldViewPr>
      <p:cViewPr varScale="1">
        <p:scale>
          <a:sx n="100" d="100"/>
          <a:sy n="100" d="100"/>
        </p:scale>
        <p:origin x="936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3744"/>
    </p:cViewPr>
  </p:sorterViewPr>
  <p:notesViewPr>
    <p:cSldViewPr>
      <p:cViewPr varScale="1">
        <p:scale>
          <a:sx n="87" d="100"/>
          <a:sy n="87" d="100"/>
        </p:scale>
        <p:origin x="-4166" y="-86"/>
      </p:cViewPr>
      <p:guideLst>
        <p:guide orient="horz" pos="3124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598AD-BD22-4105-A856-D5927CBD85FA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8FD23-1EB5-4738-B062-34CA597FA5D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579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A48B2-7428-4E3C-B049-302F5806AC68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3C887-C5BB-4ED9-B645-F38B6A9F4C4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9479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0350" cy="3719512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50000"/>
              </a:spcBef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66788" eaLnBrk="0" hangingPunct="0">
              <a:spcBef>
                <a:spcPct val="50000"/>
              </a:spcBef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66788" eaLnBrk="0" hangingPunct="0">
              <a:spcBef>
                <a:spcPct val="50000"/>
              </a:spcBef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66788" eaLnBrk="0" hangingPunct="0">
              <a:spcBef>
                <a:spcPct val="50000"/>
              </a:spcBef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66788" eaLnBrk="0" hangingPunct="0">
              <a:spcBef>
                <a:spcPct val="50000"/>
              </a:spcBef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66788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66788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66788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66788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765CD49-8A78-4283-8380-26CCF8D51E8C}" type="slidenum">
              <a:rPr lang="en-US" sz="1300" smtClean="0">
                <a:latin typeface="Arial" charset="0"/>
              </a:rPr>
              <a:pPr eaLnBrk="1" hangingPunct="1">
                <a:spcBef>
                  <a:spcPct val="0"/>
                </a:spcBef>
                <a:defRPr/>
              </a:pPr>
              <a:t>1</a:t>
            </a:fld>
            <a:endParaRPr lang="en-US" sz="1300" dirty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10463-CF1B-216B-ECCD-758ABF7E3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38C72-56B5-4A8D-C4DE-62BE8B7F7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668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E1E71-6181-BF1C-2B16-BF0BC761D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8947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E8A648-A84C-DB29-22C9-BB8E0EE008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351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19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9D67-4023-5A5B-CB9F-165DD85DA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131134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8F354-A342-C504-7D01-DB4B09803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253"/>
            <a:ext cx="10515600" cy="39000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91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301EB6-356B-374B-4C2C-D5D93E8B6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13113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83F88-B28F-B210-D125-0B620D9BE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25253"/>
            <a:ext cx="10515600" cy="3900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BCDB95F-0886-EB08-2022-809AFBEE93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46681"/>
            <a:ext cx="2304256" cy="97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2153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09" r:id="rId2"/>
    <p:sldLayoutId id="214748371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/>
          <p:cNvSpPr>
            <a:spLocks noGrp="1"/>
          </p:cNvSpPr>
          <p:nvPr>
            <p:ph type="ctrTitle"/>
          </p:nvPr>
        </p:nvSpPr>
        <p:spPr>
          <a:xfrm>
            <a:off x="839416" y="2130426"/>
            <a:ext cx="10438184" cy="1470025"/>
          </a:xfrm>
        </p:spPr>
        <p:txBody>
          <a:bodyPr>
            <a:noAutofit/>
          </a:bodyPr>
          <a:lstStyle/>
          <a:p>
            <a:pPr algn="l"/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High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SuperSonic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Tunnel</a:t>
            </a:r>
            <a:b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Testing Capabilities</a:t>
            </a:r>
            <a:endParaRPr lang="en-GB" sz="2000" i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3745210B-BDF4-212F-3E3A-712ED61A1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416" y="3886200"/>
            <a:ext cx="10369152" cy="2135088"/>
          </a:xfrm>
        </p:spPr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61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1663FC-DCA6-9909-2E4E-A526DF80F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1340768"/>
            <a:ext cx="7666720" cy="5318650"/>
          </a:xfrm>
        </p:spPr>
        <p:txBody>
          <a:bodyPr anchor="t">
            <a:normAutofit/>
          </a:bodyPr>
          <a:lstStyle/>
          <a:p>
            <a:pPr>
              <a:spcAft>
                <a:spcPts val="800"/>
              </a:spcAft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 number range: 4, 5, 6</a:t>
            </a:r>
          </a:p>
          <a:p>
            <a:pPr>
              <a:spcAft>
                <a:spcPts val="800"/>
              </a:spcAf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r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time: </a:t>
            </a:r>
            <a:r>
              <a:rPr lang="en-GB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7.5 seconds at Mach 5 </a:t>
            </a:r>
            <a:endParaRPr lang="en-GB" sz="2800" b="1" dirty="0"/>
          </a:p>
          <a:p>
            <a:pPr>
              <a:spcAft>
                <a:spcPts val="8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Nozzle exit diameter: 152 mm</a:t>
            </a:r>
          </a:p>
          <a:p>
            <a:pPr>
              <a:spcAft>
                <a:spcPts val="8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Reynolds number range up to 25 million/metre</a:t>
            </a:r>
          </a:p>
          <a:p>
            <a:pPr>
              <a:spcAft>
                <a:spcPts val="8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pressure: up to 8.5 bar @ Mach 5</a:t>
            </a:r>
          </a:p>
          <a:p>
            <a:pPr>
              <a:spcAft>
                <a:spcPts val="8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temperature: 300-950K</a:t>
            </a:r>
          </a:p>
          <a:p>
            <a:pPr>
              <a:spcAft>
                <a:spcPts val="8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 and Half model testing</a:t>
            </a:r>
          </a:p>
          <a:p>
            <a:pPr>
              <a:spcAft>
                <a:spcPts val="8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Three-component balance</a:t>
            </a:r>
          </a:p>
        </p:txBody>
      </p:sp>
      <p:pic>
        <p:nvPicPr>
          <p:cNvPr id="6" name="Content Placeholder 4" descr="A picture containing indoor, cooking, pan, kitchen appliance&#10;&#10;Description automatically generated">
            <a:extLst>
              <a:ext uri="{FF2B5EF4-FFF2-40B4-BE49-F238E27FC236}">
                <a16:creationId xmlns:a16="http://schemas.microsoft.com/office/drawing/2014/main" id="{FCE84BEC-BCC1-02CF-6541-D372B50EF5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2" b="9709"/>
          <a:stretch/>
        </p:blipFill>
        <p:spPr>
          <a:xfrm>
            <a:off x="5317272" y="0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pic>
        <p:nvPicPr>
          <p:cNvPr id="7" name="Picture 6" descr="A few men working in a factory&#10;&#10;Description automatically generated with low confidence">
            <a:extLst>
              <a:ext uri="{FF2B5EF4-FFF2-40B4-BE49-F238E27FC236}">
                <a16:creationId xmlns:a16="http://schemas.microsoft.com/office/drawing/2014/main" id="{3449A4D5-B2FA-8E52-537A-C0B6C2F1D5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" r="9569" b="-1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819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4000"/>
                <a:shade val="98000"/>
                <a:satMod val="130000"/>
                <a:lumMod val="102000"/>
              </a:schemeClr>
            </a:gs>
            <a:gs pos="100000">
              <a:schemeClr val="bg1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B2AE9-A8D6-36BD-75DA-C84300EA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6" y="900622"/>
            <a:ext cx="4997189" cy="1893524"/>
          </a:xfrm>
        </p:spPr>
        <p:txBody>
          <a:bodyPr anchor="ctr">
            <a:normAutofit/>
          </a:bodyPr>
          <a:lstStyle/>
          <a:p>
            <a:r>
              <a:rPr lang="en-GB" sz="4800" dirty="0"/>
              <a:t>PSP/Schlieren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E162FA-5BAA-6E31-87A6-DC8CD663D5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43" r="-6" b="4133"/>
          <a:stretch/>
        </p:blipFill>
        <p:spPr>
          <a:xfrm>
            <a:off x="6823570" y="3789040"/>
            <a:ext cx="2649216" cy="2745543"/>
          </a:xfrm>
          <a:prstGeom prst="rect">
            <a:avLst/>
          </a:prstGeom>
        </p:spPr>
      </p:pic>
      <p:pic>
        <p:nvPicPr>
          <p:cNvPr id="50" name="Picture 49" descr="A picture containing diagram, screenshot, plot, line&#10;&#10;Description automatically generated">
            <a:extLst>
              <a:ext uri="{FF2B5EF4-FFF2-40B4-BE49-F238E27FC236}">
                <a16:creationId xmlns:a16="http://schemas.microsoft.com/office/drawing/2014/main" id="{E2A90EE6-8008-F7D0-4654-5F742F73F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570" y="1412776"/>
            <a:ext cx="4176464" cy="2088232"/>
          </a:xfrm>
          <a:prstGeom prst="rect">
            <a:avLst/>
          </a:prstGeom>
        </p:spPr>
      </p:pic>
      <p:pic>
        <p:nvPicPr>
          <p:cNvPr id="4" name="Barrier Off Tiffs">
            <a:hlinkClick r:id="" action="ppaction://media"/>
            <a:extLst>
              <a:ext uri="{FF2B5EF4-FFF2-40B4-BE49-F238E27FC236}">
                <a16:creationId xmlns:a16="http://schemas.microsoft.com/office/drawing/2014/main" id="{C27F28F4-6099-41D2-C11B-658E262D86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3392" y="3212976"/>
            <a:ext cx="5733288" cy="230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2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4000"/>
                <a:shade val="98000"/>
                <a:satMod val="130000"/>
                <a:lumMod val="102000"/>
              </a:schemeClr>
            </a:gs>
            <a:gs pos="100000">
              <a:schemeClr val="bg1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C6517-3001-9318-428C-A94D30B1F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1556792"/>
            <a:ext cx="5832648" cy="839602"/>
          </a:xfrm>
        </p:spPr>
        <p:txBody>
          <a:bodyPr anchor="t">
            <a:normAutofit fontScale="90000"/>
          </a:bodyPr>
          <a:lstStyle/>
          <a:p>
            <a:r>
              <a:rPr lang="en-GB" dirty="0">
                <a:solidFill>
                  <a:srgbClr val="92D050"/>
                </a:solidFill>
              </a:rPr>
              <a:t>Good</a:t>
            </a:r>
            <a:r>
              <a:rPr lang="en-GB" dirty="0"/>
              <a:t> and </a:t>
            </a:r>
            <a:r>
              <a:rPr lang="en-GB" dirty="0">
                <a:solidFill>
                  <a:srgbClr val="FFC000"/>
                </a:solidFill>
              </a:rPr>
              <a:t>could be better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5C922A-CFC7-8995-5C45-E6DC1E8BD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176" y="3717032"/>
            <a:ext cx="3583686" cy="2641516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B44009-0608-6B61-47BD-8B920B7A9DD2}"/>
              </a:ext>
            </a:extLst>
          </p:cNvPr>
          <p:cNvSpPr txBox="1"/>
          <p:nvPr/>
        </p:nvSpPr>
        <p:spPr>
          <a:xfrm>
            <a:off x="1470774" y="2504406"/>
            <a:ext cx="7056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(nearly) unique facility in the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Wide range of experimental techniques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Qualified and capable and young(</a:t>
            </a:r>
            <a:r>
              <a:rPr lang="en-GB" dirty="0" err="1">
                <a:solidFill>
                  <a:srgbClr val="92D050"/>
                </a:solidFill>
              </a:rPr>
              <a:t>ish</a:t>
            </a:r>
            <a:r>
              <a:rPr lang="en-GB" dirty="0">
                <a:solidFill>
                  <a:srgbClr val="92D050"/>
                </a:solidFill>
              </a:rPr>
              <a:t>)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Not true hypersonic – no thermal effects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Availability of suitable replacement parts for improvements, particularly the pre-heater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Vaguely uncertain future for the building it’s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233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4935</TotalTime>
  <Words>117</Words>
  <Application>Microsoft Office PowerPoint</Application>
  <PresentationFormat>Widescreen</PresentationFormat>
  <Paragraphs>22</Paragraphs>
  <Slides>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Open Sans</vt:lpstr>
      <vt:lpstr>Arial</vt:lpstr>
      <vt:lpstr>Calibri</vt:lpstr>
      <vt:lpstr>Calibri Light</vt:lpstr>
      <vt:lpstr>Office Theme</vt:lpstr>
      <vt:lpstr>High SuperSonic Tunnel Testing Capabilities</vt:lpstr>
      <vt:lpstr>PowerPoint Presentation</vt:lpstr>
      <vt:lpstr>PSP/Schlieren </vt:lpstr>
      <vt:lpstr>Good and could be better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Pure Tone Audiogram chart</dc:title>
  <dc:creator>KJM</dc:creator>
  <cp:lastModifiedBy>Andrew Kennaugh</cp:lastModifiedBy>
  <cp:revision>373</cp:revision>
  <cp:lastPrinted>2017-11-15T14:46:29Z</cp:lastPrinted>
  <dcterms:created xsi:type="dcterms:W3CDTF">2016-09-12T20:49:33Z</dcterms:created>
  <dcterms:modified xsi:type="dcterms:W3CDTF">2023-11-09T10:21:36Z</dcterms:modified>
</cp:coreProperties>
</file>