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311" r:id="rId3"/>
    <p:sldId id="312" r:id="rId4"/>
    <p:sldId id="313" r:id="rId5"/>
    <p:sldId id="314" r:id="rId6"/>
    <p:sldId id="322" r:id="rId7"/>
    <p:sldId id="324" r:id="rId8"/>
    <p:sldId id="325" r:id="rId9"/>
    <p:sldId id="326" r:id="rId10"/>
    <p:sldId id="321" r:id="rId11"/>
    <p:sldId id="32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233D"/>
    <a:srgbClr val="14133B"/>
    <a:srgbClr val="F49C14"/>
    <a:srgbClr val="8C044F"/>
    <a:srgbClr val="661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0" autoAdjust="0"/>
    <p:restoredTop sz="88927" autoAdjust="0"/>
  </p:normalViewPr>
  <p:slideViewPr>
    <p:cSldViewPr snapToGrid="0" snapToObjects="1">
      <p:cViewPr>
        <p:scale>
          <a:sx n="66" d="100"/>
          <a:sy n="66" d="100"/>
        </p:scale>
        <p:origin x="1771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DCE00F-45EF-4764-8F9C-34C0CA84B48A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13754-7CE8-4C61-9398-3B2ABCA52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91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3754-7CE8-4C61-9398-3B2ABCA52E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887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3754-7CE8-4C61-9398-3B2ABCA52E0A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447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3754-7CE8-4C61-9398-3B2ABCA52E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46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3754-7CE8-4C61-9398-3B2ABCA52E0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525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3754-7CE8-4C61-9398-3B2ABCA52E0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033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3754-7CE8-4C61-9398-3B2ABCA52E0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996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3754-7CE8-4C61-9398-3B2ABCA52E0A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892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3754-7CE8-4C61-9398-3B2ABCA52E0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957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3754-7CE8-4C61-9398-3B2ABCA52E0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3825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13754-7CE8-4C61-9398-3B2ABCA52E0A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90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89" y="2727942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836021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2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 dirty="0"/>
              <a:t>Click to edit Master sub title</a:t>
            </a:r>
          </a:p>
        </p:txBody>
      </p:sp>
      <p:pic>
        <p:nvPicPr>
          <p:cNvPr id="5" name="Picture 2" descr="Go to the homepage">
            <a:extLst>
              <a:ext uri="{FF2B5EF4-FFF2-40B4-BE49-F238E27FC236}">
                <a16:creationId xmlns:a16="http://schemas.microsoft.com/office/drawing/2014/main" id="{24EE9531-E60D-4B55-86EE-C713964598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1823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790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Title 2">
    <p:bg>
      <p:bgPr>
        <a:solidFill>
          <a:srgbClr val="661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90" y="2101777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B3C4B5-F511-4142-8A26-25C278797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191" y="3995738"/>
            <a:ext cx="9882810" cy="21764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160624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 dirty="0"/>
              <a:t>Click to edit Master sub title</a:t>
            </a:r>
          </a:p>
        </p:txBody>
      </p:sp>
      <p:pic>
        <p:nvPicPr>
          <p:cNvPr id="7" name="Picture 2" descr="Go to the homepage">
            <a:extLst>
              <a:ext uri="{FF2B5EF4-FFF2-40B4-BE49-F238E27FC236}">
                <a16:creationId xmlns:a16="http://schemas.microsoft.com/office/drawing/2014/main" id="{EBF74E2A-626C-47A1-8DA7-9222B8C50B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05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Title 3">
    <p:bg>
      <p:bgPr>
        <a:solidFill>
          <a:srgbClr val="141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90" y="2101777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B3C4B5-F511-4142-8A26-25C278797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191" y="3995738"/>
            <a:ext cx="9882810" cy="21764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160624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 dirty="0"/>
              <a:t>Click to edit Master sub title</a:t>
            </a:r>
          </a:p>
        </p:txBody>
      </p:sp>
      <p:pic>
        <p:nvPicPr>
          <p:cNvPr id="7" name="Picture 2" descr="Go to the homepage">
            <a:extLst>
              <a:ext uri="{FF2B5EF4-FFF2-40B4-BE49-F238E27FC236}">
                <a16:creationId xmlns:a16="http://schemas.microsoft.com/office/drawing/2014/main" id="{64EA6E14-986D-4F45-9C1E-B4745BEA0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407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Title 4">
    <p:bg>
      <p:bgPr>
        <a:solidFill>
          <a:srgbClr val="8C0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90" y="2101777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B3C4B5-F511-4142-8A26-25C278797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191" y="3995738"/>
            <a:ext cx="9882810" cy="21764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160624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 dirty="0"/>
              <a:t>Click to edit Master sub title</a:t>
            </a:r>
          </a:p>
        </p:txBody>
      </p:sp>
      <p:pic>
        <p:nvPicPr>
          <p:cNvPr id="7" name="Picture 2" descr="Go to the homepage">
            <a:extLst>
              <a:ext uri="{FF2B5EF4-FFF2-40B4-BE49-F238E27FC236}">
                <a16:creationId xmlns:a16="http://schemas.microsoft.com/office/drawing/2014/main" id="{D3618447-17BA-4E07-A915-3E0CAE7581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0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426468"/>
            <a:ext cx="5753859" cy="904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2" descr="Go to the homepage">
            <a:extLst>
              <a:ext uri="{FF2B5EF4-FFF2-40B4-BE49-F238E27FC236}">
                <a16:creationId xmlns:a16="http://schemas.microsoft.com/office/drawing/2014/main" id="{CD57A1AC-525C-40B5-B566-3E20C10950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1823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320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rgbClr val="661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38200" y="426468"/>
            <a:ext cx="5702808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2" descr="Go to the homepage">
            <a:extLst>
              <a:ext uri="{FF2B5EF4-FFF2-40B4-BE49-F238E27FC236}">
                <a16:creationId xmlns:a16="http://schemas.microsoft.com/office/drawing/2014/main" id="{9360B7D2-08E7-420E-9A9A-4B26C9C978B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023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bg>
      <p:bgPr>
        <a:solidFill>
          <a:srgbClr val="141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38200" y="426468"/>
            <a:ext cx="5910072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2" descr="Go to the homepage">
            <a:extLst>
              <a:ext uri="{FF2B5EF4-FFF2-40B4-BE49-F238E27FC236}">
                <a16:creationId xmlns:a16="http://schemas.microsoft.com/office/drawing/2014/main" id="{148CBC12-35BD-4829-B144-9A3AFB39DA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3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4">
    <p:bg>
      <p:bgPr>
        <a:solidFill>
          <a:srgbClr val="8C0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6"/>
          <p:cNvSpPr>
            <a:spLocks noGrp="1"/>
          </p:cNvSpPr>
          <p:nvPr>
            <p:ph type="title"/>
          </p:nvPr>
        </p:nvSpPr>
        <p:spPr>
          <a:xfrm>
            <a:off x="838200" y="426468"/>
            <a:ext cx="5753859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2" descr="Go to the homepage">
            <a:extLst>
              <a:ext uri="{FF2B5EF4-FFF2-40B4-BE49-F238E27FC236}">
                <a16:creationId xmlns:a16="http://schemas.microsoft.com/office/drawing/2014/main" id="{CDF14170-6722-4234-82CF-03B4A55BA4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2459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25757"/>
            <a:ext cx="5873496" cy="904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7" name="Picture 2" descr="Go to the homepage">
            <a:extLst>
              <a:ext uri="{FF2B5EF4-FFF2-40B4-BE49-F238E27FC236}">
                <a16:creationId xmlns:a16="http://schemas.microsoft.com/office/drawing/2014/main" id="{E8A4D80E-7030-4FB3-9580-330CB742D0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1823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376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2">
    <p:bg>
      <p:bgPr>
        <a:solidFill>
          <a:srgbClr val="661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25757"/>
            <a:ext cx="5753859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2" descr="Go to the homepage">
            <a:extLst>
              <a:ext uri="{FF2B5EF4-FFF2-40B4-BE49-F238E27FC236}">
                <a16:creationId xmlns:a16="http://schemas.microsoft.com/office/drawing/2014/main" id="{5EBF007C-FD43-44E2-92B9-A2A4395134A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6707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3">
    <p:bg>
      <p:bgPr>
        <a:solidFill>
          <a:srgbClr val="141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25757"/>
            <a:ext cx="5753859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2" descr="Go to the homepage">
            <a:extLst>
              <a:ext uri="{FF2B5EF4-FFF2-40B4-BE49-F238E27FC236}">
                <a16:creationId xmlns:a16="http://schemas.microsoft.com/office/drawing/2014/main" id="{B993C46A-C517-47A6-8E48-AD0F0CD32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939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solidFill>
          <a:srgbClr val="661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89" y="2727942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836021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 dirty="0"/>
              <a:t>Click to edit Master sub title</a:t>
            </a:r>
          </a:p>
        </p:txBody>
      </p:sp>
      <p:pic>
        <p:nvPicPr>
          <p:cNvPr id="5" name="Picture 2" descr="Go to the homepage">
            <a:extLst>
              <a:ext uri="{FF2B5EF4-FFF2-40B4-BE49-F238E27FC236}">
                <a16:creationId xmlns:a16="http://schemas.microsoft.com/office/drawing/2014/main" id="{C8D25F00-5350-4506-8F64-0F027C2E95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2840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4">
    <p:bg>
      <p:bgPr>
        <a:solidFill>
          <a:srgbClr val="8C0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25757"/>
            <a:ext cx="5753859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2" descr="Go to the homepage">
            <a:extLst>
              <a:ext uri="{FF2B5EF4-FFF2-40B4-BE49-F238E27FC236}">
                <a16:creationId xmlns:a16="http://schemas.microsoft.com/office/drawing/2014/main" id="{D957CB43-445D-4B9C-B38E-66A617748AD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7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25757"/>
            <a:ext cx="5939318" cy="904126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2" descr="Go to the homepage">
            <a:extLst>
              <a:ext uri="{FF2B5EF4-FFF2-40B4-BE49-F238E27FC236}">
                <a16:creationId xmlns:a16="http://schemas.microsoft.com/office/drawing/2014/main" id="{661FE078-BCE0-49B8-A101-963244CCCD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1823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97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bg>
      <p:bgPr>
        <a:solidFill>
          <a:srgbClr val="661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25757"/>
            <a:ext cx="5752271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2" descr="Go to the homepage">
            <a:extLst>
              <a:ext uri="{FF2B5EF4-FFF2-40B4-BE49-F238E27FC236}">
                <a16:creationId xmlns:a16="http://schemas.microsoft.com/office/drawing/2014/main" id="{D8DA62EE-3944-4C9F-AEBA-17682F5D1E2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776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3">
    <p:bg>
      <p:bgPr>
        <a:solidFill>
          <a:srgbClr val="141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25757"/>
            <a:ext cx="5752271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2" descr="Go to the homepage">
            <a:extLst>
              <a:ext uri="{FF2B5EF4-FFF2-40B4-BE49-F238E27FC236}">
                <a16:creationId xmlns:a16="http://schemas.microsoft.com/office/drawing/2014/main" id="{1824CDDC-9115-4F63-9A32-1B0414FF83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582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4">
    <p:bg>
      <p:bgPr>
        <a:solidFill>
          <a:srgbClr val="8C0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425757"/>
            <a:ext cx="5798756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8" name="Picture 2" descr="Go to the homepage">
            <a:extLst>
              <a:ext uri="{FF2B5EF4-FFF2-40B4-BE49-F238E27FC236}">
                <a16:creationId xmlns:a16="http://schemas.microsoft.com/office/drawing/2014/main" id="{E10212E8-131D-46FF-A2EF-4C64E7CAF5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1376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425757"/>
            <a:ext cx="5753859" cy="904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7" name="Picture 2" descr="Go to the homepage">
            <a:extLst>
              <a:ext uri="{FF2B5EF4-FFF2-40B4-BE49-F238E27FC236}">
                <a16:creationId xmlns:a16="http://schemas.microsoft.com/office/drawing/2014/main" id="{71D273A0-4725-4E8C-BED5-A6300A1A0F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1823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059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2">
    <p:bg>
      <p:bgPr>
        <a:solidFill>
          <a:srgbClr val="661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38200" y="425757"/>
            <a:ext cx="5708904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2" descr="Go to the homepage">
            <a:extLst>
              <a:ext uri="{FF2B5EF4-FFF2-40B4-BE49-F238E27FC236}">
                <a16:creationId xmlns:a16="http://schemas.microsoft.com/office/drawing/2014/main" id="{77C5486A-909D-4010-A5D6-4FC4FCCF98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647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3">
    <p:bg>
      <p:bgPr>
        <a:solidFill>
          <a:srgbClr val="141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38200" y="425757"/>
            <a:ext cx="5753859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2" descr="Go to the homepage">
            <a:extLst>
              <a:ext uri="{FF2B5EF4-FFF2-40B4-BE49-F238E27FC236}">
                <a16:creationId xmlns:a16="http://schemas.microsoft.com/office/drawing/2014/main" id="{D5810287-FE76-4D71-9DD5-F3E33773C7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421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4">
    <p:bg>
      <p:bgPr>
        <a:solidFill>
          <a:srgbClr val="8C0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3" name="Title 4"/>
          <p:cNvSpPr>
            <a:spLocks noGrp="1"/>
          </p:cNvSpPr>
          <p:nvPr>
            <p:ph type="title"/>
          </p:nvPr>
        </p:nvSpPr>
        <p:spPr>
          <a:xfrm>
            <a:off x="838200" y="425757"/>
            <a:ext cx="5753859" cy="9041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4" name="Picture 2" descr="Go to the homepage">
            <a:extLst>
              <a:ext uri="{FF2B5EF4-FFF2-40B4-BE49-F238E27FC236}">
                <a16:creationId xmlns:a16="http://schemas.microsoft.com/office/drawing/2014/main" id="{23F18BBD-932D-4E2B-B323-86AF0DCE61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03033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pic>
        <p:nvPicPr>
          <p:cNvPr id="5" name="Picture 2" descr="Go to the homepage">
            <a:extLst>
              <a:ext uri="{FF2B5EF4-FFF2-40B4-BE49-F238E27FC236}">
                <a16:creationId xmlns:a16="http://schemas.microsoft.com/office/drawing/2014/main" id="{31590A45-8BA8-4AC3-A9CB-3F76515C598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1823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0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solidFill>
          <a:srgbClr val="141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89" y="2727942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836021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 dirty="0"/>
              <a:t>Click to edit Master sub title</a:t>
            </a:r>
          </a:p>
        </p:txBody>
      </p:sp>
      <p:pic>
        <p:nvPicPr>
          <p:cNvPr id="5" name="Picture 2" descr="Go to the homepage">
            <a:extLst>
              <a:ext uri="{FF2B5EF4-FFF2-40B4-BE49-F238E27FC236}">
                <a16:creationId xmlns:a16="http://schemas.microsoft.com/office/drawing/2014/main" id="{23621DA4-A89D-40A1-A1F7-B14F1E4BE5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3634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Pr>
        <a:solidFill>
          <a:srgbClr val="661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pic>
        <p:nvPicPr>
          <p:cNvPr id="3" name="Picture 2" descr="Go to the homepage">
            <a:extLst>
              <a:ext uri="{FF2B5EF4-FFF2-40B4-BE49-F238E27FC236}">
                <a16:creationId xmlns:a16="http://schemas.microsoft.com/office/drawing/2014/main" id="{212CF98C-4512-457D-A780-3168178ACC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9042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bg>
      <p:bgPr>
        <a:solidFill>
          <a:srgbClr val="141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pic>
        <p:nvPicPr>
          <p:cNvPr id="3" name="Picture 2" descr="Go to the homepage">
            <a:extLst>
              <a:ext uri="{FF2B5EF4-FFF2-40B4-BE49-F238E27FC236}">
                <a16:creationId xmlns:a16="http://schemas.microsoft.com/office/drawing/2014/main" id="{D24AB170-3506-4501-BCE6-A864308A54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62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bg>
      <p:bgPr>
        <a:solidFill>
          <a:srgbClr val="8C0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pic>
        <p:nvPicPr>
          <p:cNvPr id="3" name="Picture 2" descr="Go to the homepage">
            <a:extLst>
              <a:ext uri="{FF2B5EF4-FFF2-40B4-BE49-F238E27FC236}">
                <a16:creationId xmlns:a16="http://schemas.microsoft.com/office/drawing/2014/main" id="{02D5E639-1961-412D-9789-045326DECD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6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rgbClr val="8C0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89" y="2727942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836021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chemeClr val="bg1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 dirty="0"/>
              <a:t>Click to edit Master sub title</a:t>
            </a:r>
          </a:p>
        </p:txBody>
      </p:sp>
      <p:pic>
        <p:nvPicPr>
          <p:cNvPr id="5" name="Picture 2" descr="Go to the homepage">
            <a:extLst>
              <a:ext uri="{FF2B5EF4-FFF2-40B4-BE49-F238E27FC236}">
                <a16:creationId xmlns:a16="http://schemas.microsoft.com/office/drawing/2014/main" id="{15FA4AFB-BE11-4866-8D3D-3F4BBCAABDF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64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78" y="2261500"/>
            <a:ext cx="4939748" cy="1928191"/>
          </a:xfrm>
        </p:spPr>
        <p:txBody>
          <a:bodyPr anchor="t" anchorCtr="0">
            <a:normAutofit/>
          </a:bodyPr>
          <a:lstStyle>
            <a:lvl1pPr algn="l"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9A02AB23-20A3-5C48-B753-6F9BCED0D20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220000" cy="669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pic>
        <p:nvPicPr>
          <p:cNvPr id="8" name="Picture 2" descr="Go to the homepage">
            <a:extLst>
              <a:ext uri="{FF2B5EF4-FFF2-40B4-BE49-F238E27FC236}">
                <a16:creationId xmlns:a16="http://schemas.microsoft.com/office/drawing/2014/main" id="{9249B6DA-0D04-4ACB-9B30-0ABA4C0FF7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1823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18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2">
    <p:bg>
      <p:bgPr>
        <a:solidFill>
          <a:srgbClr val="661B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78" y="2253336"/>
            <a:ext cx="4949687" cy="1928191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344AB282-286F-5343-9D57-0D477E45A62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220000" cy="6696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5" name="Picture 2" descr="Go to the homepage">
            <a:extLst>
              <a:ext uri="{FF2B5EF4-FFF2-40B4-BE49-F238E27FC236}">
                <a16:creationId xmlns:a16="http://schemas.microsoft.com/office/drawing/2014/main" id="{0242A59A-E8E4-4843-8DCA-548CCABD6E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77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3">
    <p:bg>
      <p:bgPr>
        <a:solidFill>
          <a:srgbClr val="1413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78" y="2245172"/>
            <a:ext cx="4939748" cy="1928191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FD0FF1F5-C5D5-4E4C-808A-608907963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220000" cy="6696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2" descr="Go to the homepage">
            <a:extLst>
              <a:ext uri="{FF2B5EF4-FFF2-40B4-BE49-F238E27FC236}">
                <a16:creationId xmlns:a16="http://schemas.microsoft.com/office/drawing/2014/main" id="{6ADB90B4-E51E-4086-80EA-DE71D590F8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930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itle 4">
    <p:bg>
      <p:bgPr>
        <a:solidFill>
          <a:srgbClr val="8C04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3478" y="2057400"/>
            <a:ext cx="5748130" cy="1928191"/>
          </a:xfrm>
        </p:spPr>
        <p:txBody>
          <a:bodyPr anchor="t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B4556C11-9EAF-AF41-8DBA-2A592B1D507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" y="0"/>
            <a:ext cx="5220000" cy="6696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2" descr="Go to the homepage">
            <a:extLst>
              <a:ext uri="{FF2B5EF4-FFF2-40B4-BE49-F238E27FC236}">
                <a16:creationId xmlns:a16="http://schemas.microsoft.com/office/drawing/2014/main" id="{F207314C-9F3E-40F8-8DC7-978494A804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677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tailed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9D942-1922-0E4D-A6E9-0913DD6028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5190" y="2101777"/>
            <a:ext cx="9882809" cy="983839"/>
          </a:xfrm>
        </p:spPr>
        <p:txBody>
          <a:bodyPr anchor="t" anchorCtr="0">
            <a:normAutofit/>
          </a:bodyPr>
          <a:lstStyle>
            <a:lvl1pPr algn="l">
              <a:defRPr sz="5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DB3C4B5-F511-4142-8A26-25C278797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191" y="3995738"/>
            <a:ext cx="9882810" cy="21764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Bullet</a:t>
            </a:r>
          </a:p>
          <a:p>
            <a:pPr lvl="1"/>
            <a:r>
              <a:rPr lang="en-US" dirty="0"/>
              <a:t>Bullet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BC5DEEA-2C87-1B45-941C-5FCCBA7E5D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71608" y="425757"/>
            <a:ext cx="2540000" cy="76835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C3FE596-17E3-4E4A-BDB7-A9877C9537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5190" y="3160624"/>
            <a:ext cx="9882809" cy="576953"/>
          </a:xfrm>
        </p:spPr>
        <p:txBody>
          <a:bodyPr>
            <a:normAutofit/>
          </a:bodyPr>
          <a:lstStyle>
            <a:lvl1pPr marL="0" indent="0">
              <a:buNone/>
              <a:defRPr sz="3000" b="0" i="0">
                <a:solidFill>
                  <a:srgbClr val="8C044F"/>
                </a:solidFill>
                <a:latin typeface="Barlow ExtraLight" pitchFamily="2" charset="77"/>
              </a:defRPr>
            </a:lvl1pPr>
          </a:lstStyle>
          <a:p>
            <a:pPr lvl="0"/>
            <a:r>
              <a:rPr lang="en-US" dirty="0"/>
              <a:t>Click to edit Master sub title</a:t>
            </a:r>
          </a:p>
        </p:txBody>
      </p:sp>
      <p:pic>
        <p:nvPicPr>
          <p:cNvPr id="8" name="Picture 2" descr="Go to the homepage">
            <a:extLst>
              <a:ext uri="{FF2B5EF4-FFF2-40B4-BE49-F238E27FC236}">
                <a16:creationId xmlns:a16="http://schemas.microsoft.com/office/drawing/2014/main" id="{9E8B9B2B-749D-4C6C-BF57-197AA4DE35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duotone>
              <a:prstClr val="black"/>
              <a:srgbClr val="18233D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9106" y="544534"/>
            <a:ext cx="2205455" cy="52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3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013EFB-F552-5B48-BE0D-720A62131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2638"/>
            <a:ext cx="10515600" cy="90412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12BBD-EB7A-914D-A6F7-5B62FF2E7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971799"/>
            <a:ext cx="10515600" cy="32051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4808A-8296-564E-BCC2-DEC049F7DBAD}"/>
              </a:ext>
            </a:extLst>
          </p:cNvPr>
          <p:cNvPicPr>
            <a:picLocks noChangeAspect="1"/>
          </p:cNvPicPr>
          <p:nvPr userDrawn="1"/>
        </p:nvPicPr>
        <p:blipFill>
          <a:blip r:embed="rId34"/>
          <a:stretch>
            <a:fillRect/>
          </a:stretch>
        </p:blipFill>
        <p:spPr>
          <a:xfrm>
            <a:off x="0" y="6699250"/>
            <a:ext cx="12192000" cy="15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80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1" r:id="rId2"/>
    <p:sldLayoutId id="2147483650" r:id="rId3"/>
    <p:sldLayoutId id="2147483652" r:id="rId4"/>
    <p:sldLayoutId id="2147483649" r:id="rId5"/>
    <p:sldLayoutId id="2147483659" r:id="rId6"/>
    <p:sldLayoutId id="2147483660" r:id="rId7"/>
    <p:sldLayoutId id="2147483661" r:id="rId8"/>
    <p:sldLayoutId id="2147483654" r:id="rId9"/>
    <p:sldLayoutId id="2147483657" r:id="rId10"/>
    <p:sldLayoutId id="2147483655" r:id="rId11"/>
    <p:sldLayoutId id="2147483656" r:id="rId12"/>
    <p:sldLayoutId id="2147483662" r:id="rId13"/>
    <p:sldLayoutId id="2147483670" r:id="rId14"/>
    <p:sldLayoutId id="2147483671" r:id="rId15"/>
    <p:sldLayoutId id="2147483672" r:id="rId16"/>
    <p:sldLayoutId id="2147483663" r:id="rId17"/>
    <p:sldLayoutId id="2147483676" r:id="rId18"/>
    <p:sldLayoutId id="2147483674" r:id="rId19"/>
    <p:sldLayoutId id="2147483675" r:id="rId20"/>
    <p:sldLayoutId id="2147483664" r:id="rId21"/>
    <p:sldLayoutId id="2147483677" r:id="rId22"/>
    <p:sldLayoutId id="2147483678" r:id="rId23"/>
    <p:sldLayoutId id="2147483679" r:id="rId24"/>
    <p:sldLayoutId id="2147483665" r:id="rId25"/>
    <p:sldLayoutId id="2147483680" r:id="rId26"/>
    <p:sldLayoutId id="2147483681" r:id="rId27"/>
    <p:sldLayoutId id="2147483682" r:id="rId28"/>
    <p:sldLayoutId id="2147483666" r:id="rId29"/>
    <p:sldLayoutId id="2147483667" r:id="rId30"/>
    <p:sldLayoutId id="2147483668" r:id="rId31"/>
    <p:sldLayoutId id="2147483669" r:id="rId3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500" b="0" i="0" kern="1200">
          <a:solidFill>
            <a:schemeClr val="tx1"/>
          </a:solidFill>
          <a:latin typeface="Barlow Thin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Barlow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e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53.jpeg"/><Relationship Id="rId5" Type="http://schemas.openxmlformats.org/officeDocument/2006/relationships/image" Target="../media/image52.JP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pn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24" Type="http://schemas.openxmlformats.org/officeDocument/2006/relationships/image" Target="../media/image27.sv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23" Type="http://schemas.openxmlformats.org/officeDocument/2006/relationships/image" Target="../media/image26.png"/><Relationship Id="rId10" Type="http://schemas.openxmlformats.org/officeDocument/2006/relationships/image" Target="../media/image13.jpeg"/><Relationship Id="rId19" Type="http://schemas.openxmlformats.org/officeDocument/2006/relationships/image" Target="../media/image22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4.jpe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jpe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D5BDC-1AD9-401C-B3FA-0B841B18E3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Oxford’s Hypersonic Test Facilities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344FB-D3F9-475A-8405-27C3984F3C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5190" y="3836021"/>
            <a:ext cx="9882809" cy="98383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NWTF Tunnel Managers Meeting. 15</a:t>
            </a:r>
            <a:r>
              <a:rPr lang="en-GB" baseline="30000" dirty="0"/>
              <a:t>th</a:t>
            </a:r>
            <a:r>
              <a:rPr lang="en-GB" dirty="0"/>
              <a:t> November 2023.</a:t>
            </a:r>
          </a:p>
          <a:p>
            <a:endParaRPr lang="en-GB" dirty="0"/>
          </a:p>
          <a:p>
            <a:r>
              <a:rPr lang="en-GB" dirty="0"/>
              <a:t>Chris Hambidge. </a:t>
            </a:r>
          </a:p>
        </p:txBody>
      </p:sp>
    </p:spTree>
    <p:extLst>
      <p:ext uri="{BB962C8B-B14F-4D97-AF65-F5344CB8AC3E}">
        <p14:creationId xmlns:p14="http://schemas.microsoft.com/office/powerpoint/2010/main" val="39153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76D19EB-FA4F-4D6C-B2DB-AE000DC3F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409"/>
            <a:ext cx="5753859" cy="904126"/>
          </a:xfrm>
        </p:spPr>
        <p:txBody>
          <a:bodyPr>
            <a:normAutofit/>
          </a:bodyPr>
          <a:lstStyle/>
          <a:p>
            <a:r>
              <a:rPr lang="en-GB" sz="4000" dirty="0"/>
              <a:t>Low Density Tunnel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E21B79-DD70-4FE0-A49C-B0DE5B76AD2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401207" y="4134194"/>
            <a:ext cx="1511595" cy="1062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B316567-F536-4EF5-8D4A-3DBAF155E1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206" y="5239544"/>
            <a:ext cx="1511595" cy="1064640"/>
          </a:xfrm>
          <a:prstGeom prst="rect">
            <a:avLst/>
          </a:prstGeom>
        </p:spPr>
      </p:pic>
      <p:pic>
        <p:nvPicPr>
          <p:cNvPr id="14" name="Picture 13" descr="Diagram of a machine with text and names&#10;&#10;Description automatically generated">
            <a:extLst>
              <a:ext uri="{FF2B5EF4-FFF2-40B4-BE49-F238E27FC236}">
                <a16:creationId xmlns:a16="http://schemas.microsoft.com/office/drawing/2014/main" id="{5ACCD82C-9C7C-431D-8A57-F51521A358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31" y="1323248"/>
            <a:ext cx="4007665" cy="2580460"/>
          </a:xfrm>
          <a:prstGeom prst="rect">
            <a:avLst/>
          </a:prstGeom>
        </p:spPr>
      </p:pic>
      <p:pic>
        <p:nvPicPr>
          <p:cNvPr id="15" name="Picture 14" descr="A machine on a wooden surface&#10;&#10;Description automatically generated">
            <a:extLst>
              <a:ext uri="{FF2B5EF4-FFF2-40B4-BE49-F238E27FC236}">
                <a16:creationId xmlns:a16="http://schemas.microsoft.com/office/drawing/2014/main" id="{BE514A8B-536E-42B2-8C8E-D8926CA4CB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973" y="4137184"/>
            <a:ext cx="1247128" cy="216999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D189A6A-4A69-4D43-9AA3-11B4AA0B6EB3}"/>
              </a:ext>
            </a:extLst>
          </p:cNvPr>
          <p:cNvSpPr txBox="1"/>
          <p:nvPr/>
        </p:nvSpPr>
        <p:spPr>
          <a:xfrm>
            <a:off x="358431" y="4233300"/>
            <a:ext cx="4462552" cy="215443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endParaRPr lang="en-GB" sz="9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Recommissioned: 2014-2016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Rebuilding capability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Mach: 6, Nozzle Exit 108mm, core flow 36mm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1.5 m Diameter Test Section.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T</a:t>
            </a:r>
            <a:r>
              <a:rPr lang="en-GB" sz="1400" baseline="-25000" dirty="0">
                <a:solidFill>
                  <a:schemeClr val="bg1"/>
                </a:solidFill>
              </a:rPr>
              <a:t>0 max</a:t>
            </a:r>
            <a:r>
              <a:rPr lang="en-GB" sz="1400" dirty="0">
                <a:solidFill>
                  <a:schemeClr val="bg1"/>
                </a:solidFill>
              </a:rPr>
              <a:t> =523K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Continuous Operation</a:t>
            </a:r>
          </a:p>
          <a:p>
            <a:pPr marL="742950" lvl="1" indent="-285750">
              <a:buFontTx/>
              <a:buChar char="-"/>
            </a:pPr>
            <a:r>
              <a:rPr lang="en-GB" sz="1400" dirty="0" err="1">
                <a:solidFill>
                  <a:schemeClr val="bg1"/>
                </a:solidFill>
              </a:rPr>
              <a:t>Kn</a:t>
            </a:r>
            <a:r>
              <a:rPr lang="en-GB" sz="1400" dirty="0">
                <a:solidFill>
                  <a:schemeClr val="bg1"/>
                </a:solidFill>
              </a:rPr>
              <a:t> 0.0005 to 1 for L=10mm</a:t>
            </a:r>
          </a:p>
          <a:p>
            <a:pPr marL="742950" lvl="1" indent="-285750">
              <a:buFontTx/>
              <a:buChar char="-"/>
            </a:pPr>
            <a:endParaRPr lang="en-GB" sz="1400" dirty="0">
              <a:solidFill>
                <a:schemeClr val="bg1"/>
              </a:solidFill>
            </a:endParaRPr>
          </a:p>
          <a:p>
            <a:pPr lvl="1"/>
            <a:endParaRPr lang="en-GB" sz="200" dirty="0">
              <a:solidFill>
                <a:schemeClr val="bg1"/>
              </a:solidFill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4205D34-744A-4A34-B1C3-0793947D341D}"/>
              </a:ext>
            </a:extLst>
          </p:cNvPr>
          <p:cNvGrpSpPr/>
          <p:nvPr/>
        </p:nvGrpSpPr>
        <p:grpSpPr>
          <a:xfrm>
            <a:off x="4576752" y="1321030"/>
            <a:ext cx="4516940" cy="2609471"/>
            <a:chOff x="6096000" y="1385686"/>
            <a:chExt cx="4516940" cy="2609471"/>
          </a:xfrm>
        </p:grpSpPr>
        <p:pic>
          <p:nvPicPr>
            <p:cNvPr id="18" name="Picture 17" descr="Chart, bar chart&#10;&#10;Description automatically generated">
              <a:extLst>
                <a:ext uri="{FF2B5EF4-FFF2-40B4-BE49-F238E27FC236}">
                  <a16:creationId xmlns:a16="http://schemas.microsoft.com/office/drawing/2014/main" id="{86AC7DFF-3627-4407-9565-9611576D5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6000" y="1385686"/>
              <a:ext cx="4497373" cy="2580460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C39CF10B-86E2-4B4D-ABF8-5D57F47FFAD7}"/>
                </a:ext>
              </a:extLst>
            </p:cNvPr>
            <p:cNvCxnSpPr>
              <a:cxnSpLocks/>
            </p:cNvCxnSpPr>
            <p:nvPr/>
          </p:nvCxnSpPr>
          <p:spPr>
            <a:xfrm>
              <a:off x="6562419" y="1955499"/>
              <a:ext cx="3060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7697855E-9F05-4E8E-AA00-94365CC42FF2}"/>
                </a:ext>
              </a:extLst>
            </p:cNvPr>
            <p:cNvCxnSpPr>
              <a:cxnSpLocks/>
            </p:cNvCxnSpPr>
            <p:nvPr/>
          </p:nvCxnSpPr>
          <p:spPr>
            <a:xfrm>
              <a:off x="6562419" y="2619709"/>
              <a:ext cx="3060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2518DEE2-0E19-446C-8854-9B235C978C8B}"/>
                </a:ext>
              </a:extLst>
            </p:cNvPr>
            <p:cNvCxnSpPr>
              <a:cxnSpLocks/>
            </p:cNvCxnSpPr>
            <p:nvPr/>
          </p:nvCxnSpPr>
          <p:spPr>
            <a:xfrm>
              <a:off x="6566229" y="3278839"/>
              <a:ext cx="306070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2B691FB-A3C0-4321-B6EC-F04E1AC1C472}"/>
                </a:ext>
              </a:extLst>
            </p:cNvPr>
            <p:cNvSpPr txBox="1"/>
            <p:nvPr/>
          </p:nvSpPr>
          <p:spPr>
            <a:xfrm>
              <a:off x="8897360" y="3337519"/>
              <a:ext cx="65114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Continuum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8A0E9D-E66C-4034-B298-17CDD7DA09F1}"/>
                </a:ext>
              </a:extLst>
            </p:cNvPr>
            <p:cNvSpPr txBox="1"/>
            <p:nvPr/>
          </p:nvSpPr>
          <p:spPr>
            <a:xfrm>
              <a:off x="9056057" y="2759699"/>
              <a:ext cx="33374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Slip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29F211-2107-4F70-8967-D6A5B058CCA7}"/>
                </a:ext>
              </a:extLst>
            </p:cNvPr>
            <p:cNvSpPr txBox="1"/>
            <p:nvPr/>
          </p:nvSpPr>
          <p:spPr>
            <a:xfrm>
              <a:off x="8936796" y="2171561"/>
              <a:ext cx="60465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Transition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ADF9412-10A7-4C5E-8B0B-B83F00C74FF6}"/>
                </a:ext>
              </a:extLst>
            </p:cNvPr>
            <p:cNvSpPr txBox="1"/>
            <p:nvPr/>
          </p:nvSpPr>
          <p:spPr>
            <a:xfrm>
              <a:off x="8829605" y="1677988"/>
              <a:ext cx="825867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dirty="0"/>
                <a:t>Free-Molecular</a:t>
              </a:r>
            </a:p>
          </p:txBody>
        </p:sp>
        <p:pic>
          <p:nvPicPr>
            <p:cNvPr id="37" name="Picture 36" descr="Chart, bar chart&#10;&#10;Description automatically generated">
              <a:extLst>
                <a:ext uri="{FF2B5EF4-FFF2-40B4-BE49-F238E27FC236}">
                  <a16:creationId xmlns:a16="http://schemas.microsoft.com/office/drawing/2014/main" id="{C209D8E3-10FB-4589-862A-EC930213F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5575" y="3487243"/>
              <a:ext cx="182902" cy="237910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41E9F22-D2A0-49AD-B48F-416FEDE5FDE8}"/>
                </a:ext>
              </a:extLst>
            </p:cNvPr>
            <p:cNvSpPr txBox="1"/>
            <p:nvPr/>
          </p:nvSpPr>
          <p:spPr>
            <a:xfrm>
              <a:off x="10021111" y="3764325"/>
              <a:ext cx="59182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900" dirty="0"/>
                <a:t>L=10mm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219881C-E190-4293-AD1D-7A518D7C7368}"/>
              </a:ext>
            </a:extLst>
          </p:cNvPr>
          <p:cNvGrpSpPr/>
          <p:nvPr/>
        </p:nvGrpSpPr>
        <p:grpSpPr>
          <a:xfrm>
            <a:off x="9057363" y="2052349"/>
            <a:ext cx="3195597" cy="836340"/>
            <a:chOff x="14969736" y="6942990"/>
            <a:chExt cx="5003272" cy="764777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EAFA2D5-D8F7-4551-A5DD-A56373C2ECA3}"/>
                </a:ext>
              </a:extLst>
            </p:cNvPr>
            <p:cNvSpPr txBox="1"/>
            <p:nvPr/>
          </p:nvSpPr>
          <p:spPr>
            <a:xfrm>
              <a:off x="14969736" y="6947876"/>
              <a:ext cx="5003272" cy="75989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High Altitude Aerothermodynamics</a:t>
              </a:r>
            </a:p>
            <a:p>
              <a:pPr algn="ctr"/>
              <a:endParaRPr lang="en-GB" sz="3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Satellite Demise</a:t>
              </a:r>
            </a:p>
            <a:p>
              <a:pPr algn="ctr"/>
              <a:endParaRPr lang="en-GB" sz="3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Planetary Surface Analogy (Mars)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922A9690-2DB4-4A14-ACF8-5BD1AE61A123}"/>
                </a:ext>
              </a:extLst>
            </p:cNvPr>
            <p:cNvSpPr/>
            <p:nvPr/>
          </p:nvSpPr>
          <p:spPr>
            <a:xfrm>
              <a:off x="15250496" y="6942990"/>
              <a:ext cx="4429775" cy="764776"/>
            </a:xfrm>
            <a:prstGeom prst="roundRect">
              <a:avLst>
                <a:gd name="adj" fmla="val 875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5934E228-B735-45EB-86DA-9621F4884912}"/>
              </a:ext>
            </a:extLst>
          </p:cNvPr>
          <p:cNvSpPr txBox="1"/>
          <p:nvPr/>
        </p:nvSpPr>
        <p:spPr>
          <a:xfrm>
            <a:off x="7220032" y="4425660"/>
            <a:ext cx="204961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i="1" dirty="0">
                <a:solidFill>
                  <a:schemeClr val="bg1"/>
                </a:solidFill>
              </a:rPr>
              <a:t>Raw camera image of upper-stage satellite analogue coated with a 3-temperature liquid crystal slurry at Ma = 5.8, </a:t>
            </a:r>
            <a:r>
              <a:rPr lang="en-GB" sz="1050" i="1" dirty="0" err="1">
                <a:solidFill>
                  <a:schemeClr val="bg1"/>
                </a:solidFill>
              </a:rPr>
              <a:t>Kn</a:t>
            </a:r>
            <a:r>
              <a:rPr lang="en-GB" sz="1050" i="1" dirty="0">
                <a:solidFill>
                  <a:schemeClr val="bg1"/>
                </a:solidFill>
              </a:rPr>
              <a:t> </a:t>
            </a:r>
            <a:r>
              <a:rPr lang="en-GB" sz="1050" i="1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≈ 0.02. </a:t>
            </a:r>
            <a:endParaRPr lang="en-GB" sz="10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C7DBE15-66C3-4A5D-AB2D-BD1A7EAAA5C2}"/>
              </a:ext>
            </a:extLst>
          </p:cNvPr>
          <p:cNvSpPr txBox="1"/>
          <p:nvPr/>
        </p:nvSpPr>
        <p:spPr>
          <a:xfrm>
            <a:off x="8244840" y="5536970"/>
            <a:ext cx="181605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050" i="1" dirty="0">
                <a:solidFill>
                  <a:schemeClr val="bg1"/>
                </a:solidFill>
              </a:rPr>
              <a:t>Magnetic suspension balance (subject of NWTF+)</a:t>
            </a:r>
            <a:endParaRPr lang="en-GB" sz="1050" i="1" dirty="0"/>
          </a:p>
        </p:txBody>
      </p:sp>
    </p:spTree>
    <p:extLst>
      <p:ext uri="{BB962C8B-B14F-4D97-AF65-F5344CB8AC3E}">
        <p14:creationId xmlns:p14="http://schemas.microsoft.com/office/powerpoint/2010/main" val="1900519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row: Pentagon 3">
            <a:extLst>
              <a:ext uri="{FF2B5EF4-FFF2-40B4-BE49-F238E27FC236}">
                <a16:creationId xmlns:a16="http://schemas.microsoft.com/office/drawing/2014/main" id="{418A6242-D8B6-4142-B4F1-86B49BBFE459}"/>
              </a:ext>
            </a:extLst>
          </p:cNvPr>
          <p:cNvSpPr/>
          <p:nvPr/>
        </p:nvSpPr>
        <p:spPr>
          <a:xfrm>
            <a:off x="0" y="1424066"/>
            <a:ext cx="8862060" cy="2004934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rgbClr val="14133B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589D52-A16E-4845-B8CD-AC0B3D2FF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517"/>
            <a:ext cx="5753859" cy="904126"/>
          </a:xfrm>
        </p:spPr>
        <p:txBody>
          <a:bodyPr>
            <a:noAutofit/>
          </a:bodyPr>
          <a:lstStyle/>
          <a:p>
            <a:r>
              <a:rPr lang="en-GB" sz="4000" dirty="0"/>
              <a:t>Strengths/Challenges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D45D9C-D8CF-402E-8917-93B157CC8D2D}"/>
              </a:ext>
            </a:extLst>
          </p:cNvPr>
          <p:cNvSpPr txBox="1"/>
          <p:nvPr/>
        </p:nvSpPr>
        <p:spPr>
          <a:xfrm>
            <a:off x="1142391" y="1474862"/>
            <a:ext cx="4030912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Strengths: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Unique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Range Test Capabilities In One 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Affordable Hypersonic Ground Testing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Training of Future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Access to Expertise</a:t>
            </a:r>
          </a:p>
          <a:p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BA915A94-0B2C-4F15-9976-99F52C6F3BCB}"/>
              </a:ext>
            </a:extLst>
          </p:cNvPr>
          <p:cNvSpPr/>
          <p:nvPr/>
        </p:nvSpPr>
        <p:spPr>
          <a:xfrm flipH="1">
            <a:off x="2560320" y="3649106"/>
            <a:ext cx="9631680" cy="2210674"/>
          </a:xfrm>
          <a:prstGeom prst="homePlat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b="1" dirty="0">
              <a:solidFill>
                <a:srgbClr val="14133B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FE3E515-46C7-4B77-ABAF-A9EEE7C70D74}"/>
              </a:ext>
            </a:extLst>
          </p:cNvPr>
          <p:cNvSpPr txBox="1"/>
          <p:nvPr/>
        </p:nvSpPr>
        <p:spPr>
          <a:xfrm>
            <a:off x="4582540" y="3682325"/>
            <a:ext cx="797522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1" dirty="0"/>
              <a:t>Challenges: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Short Duration (Instrumentation Complexity &amp; Cost)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Wide Operational Pressure Range (High Pressure to Medium/High Vacuum)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Capacity (Short Test Slots with Regular Reconfiguration</a:t>
            </a:r>
            <a:r>
              <a:rPr lang="en-GB" dirty="0"/>
              <a:t>)</a:t>
            </a:r>
            <a:endParaRPr lang="en-GB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Space (inc. Co-location of T6 &amp; HDT)</a:t>
            </a:r>
          </a:p>
          <a:p>
            <a:endParaRPr lang="en-GB" sz="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Recruiting and Maintaining Staff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Bootstrapping a Professional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792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Oxford Thermofluids Institute">
            <a:extLst>
              <a:ext uri="{FF2B5EF4-FFF2-40B4-BE49-F238E27FC236}">
                <a16:creationId xmlns:a16="http://schemas.microsoft.com/office/drawing/2014/main" id="{6240820F-58BA-40CD-A403-A1479CF1C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1523" y="1404939"/>
            <a:ext cx="3919168" cy="154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D527F73-F86B-4F94-BFBE-F7046A8A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069" y="556691"/>
            <a:ext cx="5910072" cy="904126"/>
          </a:xfrm>
        </p:spPr>
        <p:txBody>
          <a:bodyPr>
            <a:noAutofit/>
          </a:bodyPr>
          <a:lstStyle/>
          <a:p>
            <a:r>
              <a:rPr lang="en-GB" sz="4000" dirty="0"/>
              <a:t>The Hypersonics Group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92B9E7-5B36-CD9F-50B9-E8D53C5A8C3D}"/>
              </a:ext>
            </a:extLst>
          </p:cNvPr>
          <p:cNvSpPr txBox="1"/>
          <p:nvPr/>
        </p:nvSpPr>
        <p:spPr>
          <a:xfrm>
            <a:off x="1084387" y="2928122"/>
            <a:ext cx="32239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chemeClr val="bg1"/>
                </a:solidFill>
              </a:rPr>
              <a:t>Southwell Laboratory / Oxford </a:t>
            </a:r>
            <a:r>
              <a:rPr lang="en-GB" sz="1100" dirty="0" err="1">
                <a:solidFill>
                  <a:schemeClr val="bg1"/>
                </a:solidFill>
              </a:rPr>
              <a:t>Thermofluids</a:t>
            </a:r>
            <a:r>
              <a:rPr lang="en-GB" sz="1100" dirty="0">
                <a:solidFill>
                  <a:schemeClr val="bg1"/>
                </a:solidFill>
              </a:rPr>
              <a:t> Institute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2B9D3F6C-1723-4E58-A9E9-CF09B651659E}"/>
              </a:ext>
            </a:extLst>
          </p:cNvPr>
          <p:cNvSpPr txBox="1"/>
          <p:nvPr/>
        </p:nvSpPr>
        <p:spPr>
          <a:xfrm>
            <a:off x="1172301" y="3171057"/>
            <a:ext cx="29768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</a:rPr>
              <a:t>Around 200 Students and Staff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Established 1960s – Heat Transfer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Rolls Royce UTC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1 Mile outside Oxford Centre 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E347871-D25C-4F9D-BA72-A99DD4F4CA8C}"/>
              </a:ext>
            </a:extLst>
          </p:cNvPr>
          <p:cNvGrpSpPr/>
          <p:nvPr/>
        </p:nvGrpSpPr>
        <p:grpSpPr>
          <a:xfrm>
            <a:off x="1409160" y="5549161"/>
            <a:ext cx="3280154" cy="752148"/>
            <a:chOff x="9121221" y="2370130"/>
            <a:chExt cx="2356209" cy="918556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96578A1B-6E05-40B4-817B-5DB8F2E40C01}"/>
                </a:ext>
              </a:extLst>
            </p:cNvPr>
            <p:cNvSpPr/>
            <p:nvPr/>
          </p:nvSpPr>
          <p:spPr>
            <a:xfrm>
              <a:off x="9121221" y="2370130"/>
              <a:ext cx="2356209" cy="91855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372676E7-C843-4649-843D-1618DB88522F}"/>
                </a:ext>
              </a:extLst>
            </p:cNvPr>
            <p:cNvSpPr txBox="1"/>
            <p:nvPr/>
          </p:nvSpPr>
          <p:spPr>
            <a:xfrm>
              <a:off x="9204626" y="2383614"/>
              <a:ext cx="2034841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rgbClr val="18233D"/>
                  </a:solidFill>
                </a:rPr>
                <a:t>     70%          -          15%          -        15%</a:t>
              </a:r>
            </a:p>
            <a:p>
              <a:r>
                <a:rPr lang="en-GB" sz="1400" dirty="0">
                  <a:solidFill>
                    <a:srgbClr val="18233D"/>
                  </a:solidFill>
                </a:rPr>
                <a:t>Academic            Industrial           </a:t>
              </a:r>
              <a:r>
                <a:rPr lang="en-GB" sz="1400" dirty="0" err="1">
                  <a:solidFill>
                    <a:srgbClr val="18233D"/>
                  </a:solidFill>
                </a:rPr>
                <a:t>Industrial</a:t>
              </a:r>
              <a:r>
                <a:rPr lang="en-GB" sz="1400" dirty="0">
                  <a:solidFill>
                    <a:srgbClr val="18233D"/>
                  </a:solidFill>
                </a:rPr>
                <a:t> </a:t>
              </a:r>
            </a:p>
            <a:p>
              <a:r>
                <a:rPr lang="en-GB" sz="1400" dirty="0">
                  <a:solidFill>
                    <a:srgbClr val="18233D"/>
                  </a:solidFill>
                </a:rPr>
                <a:t>   Project                </a:t>
              </a:r>
              <a:r>
                <a:rPr lang="en-GB" sz="1400" dirty="0" err="1">
                  <a:solidFill>
                    <a:srgbClr val="18233D"/>
                  </a:solidFill>
                </a:rPr>
                <a:t>Project</a:t>
              </a:r>
              <a:r>
                <a:rPr lang="en-GB" sz="1400" dirty="0">
                  <a:solidFill>
                    <a:srgbClr val="18233D"/>
                  </a:solidFill>
                </a:rPr>
                <a:t>               Service     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3DF6742-48F0-4361-9A5B-19478065BF50}"/>
              </a:ext>
            </a:extLst>
          </p:cNvPr>
          <p:cNvGrpSpPr/>
          <p:nvPr/>
        </p:nvGrpSpPr>
        <p:grpSpPr>
          <a:xfrm>
            <a:off x="256883" y="4742078"/>
            <a:ext cx="2882777" cy="584775"/>
            <a:chOff x="6223752" y="1433328"/>
            <a:chExt cx="2882777" cy="738664"/>
          </a:xfrm>
        </p:grpSpPr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F4028188-B498-4879-B548-2D506B3A8D58}"/>
                </a:ext>
              </a:extLst>
            </p:cNvPr>
            <p:cNvSpPr/>
            <p:nvPr/>
          </p:nvSpPr>
          <p:spPr>
            <a:xfrm>
              <a:off x="6307284" y="1433328"/>
              <a:ext cx="2662397" cy="73866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C702F2F-5F9C-4DD4-9B82-D732A8661598}"/>
                </a:ext>
              </a:extLst>
            </p:cNvPr>
            <p:cNvSpPr txBox="1"/>
            <p:nvPr/>
          </p:nvSpPr>
          <p:spPr>
            <a:xfrm>
              <a:off x="6223752" y="1433328"/>
              <a:ext cx="28827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600" dirty="0">
                  <a:solidFill>
                    <a:srgbClr val="18233D"/>
                  </a:solidFill>
                </a:rPr>
                <a:t>80%          -         20%</a:t>
              </a:r>
            </a:p>
            <a:p>
              <a:pPr algn="ctr"/>
              <a:r>
                <a:rPr lang="en-GB" sz="1600" dirty="0">
                  <a:solidFill>
                    <a:srgbClr val="18233D"/>
                  </a:solidFill>
                </a:rPr>
                <a:t>Experimental           Numerical   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F6F79E26-8D52-40FC-8EA4-AED9DE775231}"/>
              </a:ext>
            </a:extLst>
          </p:cNvPr>
          <p:cNvGrpSpPr/>
          <p:nvPr/>
        </p:nvGrpSpPr>
        <p:grpSpPr>
          <a:xfrm>
            <a:off x="3317290" y="4763529"/>
            <a:ext cx="1890280" cy="584775"/>
            <a:chOff x="9817106" y="1512132"/>
            <a:chExt cx="1454201" cy="420744"/>
          </a:xfrm>
        </p:grpSpPr>
        <p:sp>
          <p:nvSpPr>
            <p:cNvPr id="93" name="Rectangle: Rounded Corners 92">
              <a:extLst>
                <a:ext uri="{FF2B5EF4-FFF2-40B4-BE49-F238E27FC236}">
                  <a16:creationId xmlns:a16="http://schemas.microsoft.com/office/drawing/2014/main" id="{395EB44E-875C-4F19-8E68-64FDE0B08234}"/>
                </a:ext>
              </a:extLst>
            </p:cNvPr>
            <p:cNvSpPr/>
            <p:nvPr/>
          </p:nvSpPr>
          <p:spPr>
            <a:xfrm>
              <a:off x="9817106" y="1512132"/>
              <a:ext cx="1454201" cy="420744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9F30C77-8637-45E4-91A4-E31C9993877E}"/>
                </a:ext>
              </a:extLst>
            </p:cNvPr>
            <p:cNvSpPr txBox="1"/>
            <p:nvPr/>
          </p:nvSpPr>
          <p:spPr>
            <a:xfrm>
              <a:off x="9964210" y="1578565"/>
              <a:ext cx="1307097" cy="287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18233D"/>
                  </a:solidFill>
                </a:rPr>
                <a:t>TRL: </a:t>
              </a:r>
              <a:r>
                <a:rPr lang="en-GB" sz="1400" dirty="0">
                  <a:solidFill>
                    <a:srgbClr val="18233D"/>
                  </a:solidFill>
                </a:rPr>
                <a:t>1</a:t>
              </a:r>
              <a:r>
                <a:rPr lang="en-GB" sz="2000" dirty="0">
                  <a:solidFill>
                    <a:srgbClr val="18233D"/>
                  </a:solidFill>
                </a:rPr>
                <a:t> </a:t>
              </a:r>
              <a:r>
                <a:rPr lang="en-GB" dirty="0">
                  <a:solidFill>
                    <a:srgbClr val="18233D"/>
                  </a:solidFill>
                </a:rPr>
                <a:t>2</a:t>
              </a:r>
              <a:r>
                <a:rPr lang="en-GB" sz="2000" dirty="0">
                  <a:solidFill>
                    <a:srgbClr val="18233D"/>
                  </a:solidFill>
                </a:rPr>
                <a:t> </a:t>
              </a:r>
              <a:r>
                <a:rPr lang="en-GB" sz="2000" b="1" dirty="0">
                  <a:solidFill>
                    <a:srgbClr val="18233D"/>
                  </a:solidFill>
                </a:rPr>
                <a:t>3</a:t>
              </a:r>
              <a:r>
                <a:rPr lang="en-GB" sz="2000" dirty="0">
                  <a:solidFill>
                    <a:srgbClr val="18233D"/>
                  </a:solidFill>
                </a:rPr>
                <a:t> </a:t>
              </a:r>
              <a:r>
                <a:rPr lang="en-GB" dirty="0">
                  <a:solidFill>
                    <a:srgbClr val="18233D"/>
                  </a:solidFill>
                </a:rPr>
                <a:t>4</a:t>
              </a:r>
              <a:r>
                <a:rPr lang="en-GB" sz="2000" dirty="0">
                  <a:solidFill>
                    <a:srgbClr val="18233D"/>
                  </a:solidFill>
                </a:rPr>
                <a:t> </a:t>
              </a:r>
              <a:r>
                <a:rPr lang="en-GB" sz="1400" dirty="0">
                  <a:solidFill>
                    <a:srgbClr val="18233D"/>
                  </a:solidFill>
                </a:rPr>
                <a:t>5</a:t>
              </a:r>
              <a:endParaRPr lang="en-GB" sz="2000" dirty="0">
                <a:solidFill>
                  <a:srgbClr val="18233D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59853F66-26D6-48B4-9A84-38197449E612}"/>
              </a:ext>
            </a:extLst>
          </p:cNvPr>
          <p:cNvGrpSpPr/>
          <p:nvPr/>
        </p:nvGrpSpPr>
        <p:grpSpPr>
          <a:xfrm>
            <a:off x="6088558" y="4721215"/>
            <a:ext cx="5017761" cy="1817165"/>
            <a:chOff x="6439329" y="3043838"/>
            <a:chExt cx="5017761" cy="1817165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96BD9EF9-5577-442E-88E6-A3A762C176AA}"/>
                </a:ext>
              </a:extLst>
            </p:cNvPr>
            <p:cNvSpPr/>
            <p:nvPr/>
          </p:nvSpPr>
          <p:spPr>
            <a:xfrm>
              <a:off x="6439329" y="3043838"/>
              <a:ext cx="5017761" cy="1817165"/>
            </a:xfrm>
            <a:prstGeom prst="roundRect">
              <a:avLst>
                <a:gd name="adj" fmla="val 10698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dirty="0"/>
            </a:p>
          </p:txBody>
        </p: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94152834-E703-4372-ACEE-BC1613E23B72}"/>
                </a:ext>
              </a:extLst>
            </p:cNvPr>
            <p:cNvGrpSpPr/>
            <p:nvPr/>
          </p:nvGrpSpPr>
          <p:grpSpPr>
            <a:xfrm>
              <a:off x="6825716" y="3199817"/>
              <a:ext cx="4307895" cy="1518244"/>
              <a:chOff x="7499475" y="3223217"/>
              <a:chExt cx="3558307" cy="1254065"/>
            </a:xfrm>
          </p:grpSpPr>
          <p:pic>
            <p:nvPicPr>
              <p:cNvPr id="19" name="Picture 8" descr="QinetiQ Space - ECLIPSE Suite">
                <a:extLst>
                  <a:ext uri="{FF2B5EF4-FFF2-40B4-BE49-F238E27FC236}">
                    <a16:creationId xmlns:a16="http://schemas.microsoft.com/office/drawing/2014/main" id="{3DDE10F6-54FE-4E71-8E05-EE92B6652B4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988240" y="3672089"/>
                <a:ext cx="1246013" cy="3393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 descr="Logo – ESA Brand Centre">
                <a:extLst>
                  <a:ext uri="{FF2B5EF4-FFF2-40B4-BE49-F238E27FC236}">
                    <a16:creationId xmlns:a16="http://schemas.microsoft.com/office/drawing/2014/main" id="{E9A8A73F-0C3B-46AF-9A34-3A5F83ED88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903641" y="3226129"/>
                <a:ext cx="926085" cy="3911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0" name="Picture 12" descr="Support — Lipomi Research Group">
                <a:extLst>
                  <a:ext uri="{FF2B5EF4-FFF2-40B4-BE49-F238E27FC236}">
                    <a16:creationId xmlns:a16="http://schemas.microsoft.com/office/drawing/2014/main" id="{0ABFDB89-F6F2-46CB-99AB-F2E34D2485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99475" y="3647089"/>
                <a:ext cx="379467" cy="388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935F1798-B4F2-405E-86A4-223F1C82DB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505769" y="4059190"/>
                <a:ext cx="537305" cy="393481"/>
              </a:xfrm>
              <a:prstGeom prst="rect">
                <a:avLst/>
              </a:prstGeom>
            </p:spPr>
          </p:pic>
          <p:pic>
            <p:nvPicPr>
              <p:cNvPr id="2064" name="Picture 16" descr="Jobs with DSTL | UCAS">
                <a:extLst>
                  <a:ext uri="{FF2B5EF4-FFF2-40B4-BE49-F238E27FC236}">
                    <a16:creationId xmlns:a16="http://schemas.microsoft.com/office/drawing/2014/main" id="{949E3BA1-FDB1-4B00-9DB9-0BA32D32A03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924155" y="3247948"/>
                <a:ext cx="654913" cy="346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EDEFB6E-7F14-4AAE-8CEF-47317ADF701B}"/>
                  </a:ext>
                </a:extLst>
              </p:cNvPr>
              <p:cNvGrpSpPr/>
              <p:nvPr/>
            </p:nvGrpSpPr>
            <p:grpSpPr>
              <a:xfrm>
                <a:off x="9992863" y="3649654"/>
                <a:ext cx="1064919" cy="381677"/>
                <a:chOff x="12550432" y="274320"/>
                <a:chExt cx="2034248" cy="729094"/>
              </a:xfrm>
            </p:grpSpPr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0A9C0841-9737-4296-BF22-71A1B40F9A03}"/>
                    </a:ext>
                  </a:extLst>
                </p:cNvPr>
                <p:cNvSpPr/>
                <p:nvPr/>
              </p:nvSpPr>
              <p:spPr>
                <a:xfrm>
                  <a:off x="12550432" y="274320"/>
                  <a:ext cx="2034248" cy="729094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066" name="Picture 18" descr="Reaction Engines - Wikipedia">
                  <a:extLst>
                    <a:ext uri="{FF2B5EF4-FFF2-40B4-BE49-F238E27FC236}">
                      <a16:creationId xmlns:a16="http://schemas.microsoft.com/office/drawing/2014/main" id="{CB7B775C-C762-440D-83E5-C6793033B4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59576" y="292608"/>
                  <a:ext cx="1968417" cy="69386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2068" name="Picture 20" descr="EPSRC New Horizons for research">
                <a:extLst>
                  <a:ext uri="{FF2B5EF4-FFF2-40B4-BE49-F238E27FC236}">
                    <a16:creationId xmlns:a16="http://schemas.microsoft.com/office/drawing/2014/main" id="{CA43317C-304C-4E38-B419-EE6BA8C689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500221" y="3223217"/>
                <a:ext cx="1355525" cy="393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0" name="Picture 22" descr="Ministry of Defence (MOD) publishes second Acquisition ...">
                <a:extLst>
                  <a:ext uri="{FF2B5EF4-FFF2-40B4-BE49-F238E27FC236}">
                    <a16:creationId xmlns:a16="http://schemas.microsoft.com/office/drawing/2014/main" id="{54B7AEC6-1BE1-4CED-8EFF-EEE6DAB366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69326" y="3228829"/>
                <a:ext cx="388456" cy="3884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72" name="Picture 24" descr="Defense Advanced Research Projects Agency (DARPA) Vector ...">
                <a:extLst>
                  <a:ext uri="{FF2B5EF4-FFF2-40B4-BE49-F238E27FC236}">
                    <a16:creationId xmlns:a16="http://schemas.microsoft.com/office/drawing/2014/main" id="{37C50298-D693-46D0-BC6B-EBECD0FDDE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69174" y="4059189"/>
                <a:ext cx="708265" cy="3934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EBBB58A9-758E-4E06-8CAF-7820DCC228F4}"/>
                  </a:ext>
                </a:extLst>
              </p:cNvPr>
              <p:cNvGrpSpPr/>
              <p:nvPr/>
            </p:nvGrpSpPr>
            <p:grpSpPr>
              <a:xfrm>
                <a:off x="9353867" y="3650899"/>
                <a:ext cx="598527" cy="380432"/>
                <a:chOff x="13030200" y="1590997"/>
                <a:chExt cx="813816" cy="517272"/>
              </a:xfrm>
            </p:grpSpPr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C705E40A-29C2-4E07-ABD5-2285BA7A7434}"/>
                    </a:ext>
                  </a:extLst>
                </p:cNvPr>
                <p:cNvSpPr/>
                <p:nvPr/>
              </p:nvSpPr>
              <p:spPr>
                <a:xfrm>
                  <a:off x="13030200" y="1590997"/>
                  <a:ext cx="813816" cy="51727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076" name="Picture 28" descr="Atomic Weapons Establishment - Wikipedia">
                  <a:extLst>
                    <a:ext uri="{FF2B5EF4-FFF2-40B4-BE49-F238E27FC236}">
                      <a16:creationId xmlns:a16="http://schemas.microsoft.com/office/drawing/2014/main" id="{A4362126-125A-4343-A029-7155FA0033D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3120466" y="1649487"/>
                  <a:ext cx="633284" cy="43171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6643737-3518-4835-B499-79C234D1EE7D}"/>
                  </a:ext>
                </a:extLst>
              </p:cNvPr>
              <p:cNvGrpSpPr/>
              <p:nvPr/>
            </p:nvGrpSpPr>
            <p:grpSpPr>
              <a:xfrm>
                <a:off x="9700650" y="4035941"/>
                <a:ext cx="846205" cy="441341"/>
                <a:chOff x="12608712" y="353977"/>
                <a:chExt cx="1981364" cy="1049107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FB6537B9-AE1D-410C-9604-C40450733C0E}"/>
                    </a:ext>
                  </a:extLst>
                </p:cNvPr>
                <p:cNvSpPr/>
                <p:nvPr/>
              </p:nvSpPr>
              <p:spPr>
                <a:xfrm>
                  <a:off x="12608712" y="426468"/>
                  <a:ext cx="1981364" cy="9041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2078" name="Picture 30" descr="Lockheed Logo | Materials Science and Engineering">
                  <a:extLst>
                    <a:ext uri="{FF2B5EF4-FFF2-40B4-BE49-F238E27FC236}">
                      <a16:creationId xmlns:a16="http://schemas.microsoft.com/office/drawing/2014/main" id="{32561AFC-6730-471D-9A71-9C219BB24E5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666855" y="353977"/>
                  <a:ext cx="1865078" cy="1049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2D794A5-16D6-4F70-9D45-1ECA090D62EE}"/>
                  </a:ext>
                </a:extLst>
              </p:cNvPr>
              <p:cNvGrpSpPr/>
              <p:nvPr/>
            </p:nvGrpSpPr>
            <p:grpSpPr>
              <a:xfrm>
                <a:off x="8813340" y="4060861"/>
                <a:ext cx="837391" cy="381680"/>
                <a:chOff x="9314424" y="3596640"/>
                <a:chExt cx="969643" cy="441960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CF68CD1D-8306-47DB-96E6-613EC074DC85}"/>
                    </a:ext>
                  </a:extLst>
                </p:cNvPr>
                <p:cNvSpPr/>
                <p:nvPr/>
              </p:nvSpPr>
              <p:spPr>
                <a:xfrm>
                  <a:off x="9314425" y="3596640"/>
                  <a:ext cx="969642" cy="4419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522AD93F-BE6F-4436-AEA0-E2BCE7120C1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314424" y="3691786"/>
                  <a:ext cx="969643" cy="224483"/>
                </a:xfrm>
                <a:prstGeom prst="rect">
                  <a:avLst/>
                </a:prstGeom>
              </p:spPr>
            </p:pic>
          </p:grpSp>
          <p:pic>
            <p:nvPicPr>
              <p:cNvPr id="2080" name="Picture 32" descr="insignia - What constellation is on the NASA logo? - Space ...">
                <a:extLst>
                  <a:ext uri="{FF2B5EF4-FFF2-40B4-BE49-F238E27FC236}">
                    <a16:creationId xmlns:a16="http://schemas.microsoft.com/office/drawing/2014/main" id="{131DEA57-6B47-439F-A291-C3848623C8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586431" y="4060861"/>
                <a:ext cx="471351" cy="3918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335009F-80C7-448B-B1E4-C8CEAD456276}"/>
              </a:ext>
            </a:extLst>
          </p:cNvPr>
          <p:cNvGrpSpPr/>
          <p:nvPr/>
        </p:nvGrpSpPr>
        <p:grpSpPr>
          <a:xfrm>
            <a:off x="6978646" y="3219918"/>
            <a:ext cx="4778832" cy="1383309"/>
            <a:chOff x="6810098" y="4960820"/>
            <a:chExt cx="4778832" cy="138330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9A7D63F-0C31-DA38-009E-3726373DDD04}"/>
                </a:ext>
              </a:extLst>
            </p:cNvPr>
            <p:cNvSpPr txBox="1"/>
            <p:nvPr/>
          </p:nvSpPr>
          <p:spPr>
            <a:xfrm>
              <a:off x="8551433" y="6005575"/>
              <a:ext cx="123418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Tunnel Team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B71BBCB9-543F-4699-B34A-9CA24E6B9288}"/>
                </a:ext>
              </a:extLst>
            </p:cNvPr>
            <p:cNvGrpSpPr/>
            <p:nvPr/>
          </p:nvGrpSpPr>
          <p:grpSpPr>
            <a:xfrm>
              <a:off x="7022273" y="5047904"/>
              <a:ext cx="4346767" cy="995333"/>
              <a:chOff x="7022273" y="5047904"/>
              <a:chExt cx="4346767" cy="995333"/>
            </a:xfrm>
          </p:grpSpPr>
          <p:pic>
            <p:nvPicPr>
              <p:cNvPr id="1038" name="Picture 14">
                <a:extLst>
                  <a:ext uri="{FF2B5EF4-FFF2-40B4-BE49-F238E27FC236}">
                    <a16:creationId xmlns:a16="http://schemas.microsoft.com/office/drawing/2014/main" id="{DA5F6752-D5EC-4656-8AE9-C3C8425C39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878942" y="5051293"/>
                <a:ext cx="818659" cy="98434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40" name="Picture 16">
                <a:extLst>
                  <a:ext uri="{FF2B5EF4-FFF2-40B4-BE49-F238E27FC236}">
                    <a16:creationId xmlns:a16="http://schemas.microsoft.com/office/drawing/2014/main" id="{0103EFCA-5774-4424-B9EE-8D62887B7D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027113" y="5058897"/>
                <a:ext cx="764873" cy="98434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46AC3DF5-3203-4DDB-AB05-5C8EF2FD4F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708199" y="5051293"/>
                <a:ext cx="818659" cy="984340"/>
              </a:xfrm>
              <a:prstGeom prst="rect">
                <a:avLst/>
              </a:prstGeom>
              <a:ln w="12700">
                <a:solidFill>
                  <a:schemeClr val="bg1"/>
                </a:solidFill>
              </a:ln>
            </p:spPr>
          </p:pic>
          <p:pic>
            <p:nvPicPr>
              <p:cNvPr id="1042" name="Picture 18">
                <a:extLst>
                  <a:ext uri="{FF2B5EF4-FFF2-40B4-BE49-F238E27FC236}">
                    <a16:creationId xmlns:a16="http://schemas.microsoft.com/office/drawing/2014/main" id="{BE0E8695-EA53-4B6F-ABE4-D0EF8F5319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8793571" y="5051293"/>
                <a:ext cx="818659" cy="984340"/>
              </a:xfrm>
              <a:prstGeom prst="rect">
                <a:avLst/>
              </a:prstGeom>
              <a:noFill/>
              <a:ln w="12700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73C62915-F791-4624-ABEE-0B1C5E05F13A}"/>
                  </a:ext>
                </a:extLst>
              </p:cNvPr>
              <p:cNvGrpSpPr/>
              <p:nvPr/>
            </p:nvGrpSpPr>
            <p:grpSpPr>
              <a:xfrm>
                <a:off x="10640278" y="5132070"/>
                <a:ext cx="728076" cy="850948"/>
                <a:chOff x="12679789" y="2229646"/>
                <a:chExt cx="1159591" cy="1355287"/>
              </a:xfrm>
            </p:grpSpPr>
            <p:pic>
              <p:nvPicPr>
                <p:cNvPr id="10" name="Graphic 9" descr="Man with solid fill">
                  <a:extLst>
                    <a:ext uri="{FF2B5EF4-FFF2-40B4-BE49-F238E27FC236}">
                      <a16:creationId xmlns:a16="http://schemas.microsoft.com/office/drawing/2014/main" id="{554D8C8C-94F5-4777-A682-DC09CC015DC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79789" y="2229646"/>
                  <a:ext cx="443300" cy="443300"/>
                </a:xfrm>
                <a:prstGeom prst="rect">
                  <a:avLst/>
                </a:prstGeom>
              </p:spPr>
            </p:pic>
            <p:pic>
              <p:nvPicPr>
                <p:cNvPr id="23" name="Graphic 22" descr="Man with solid fill">
                  <a:extLst>
                    <a:ext uri="{FF2B5EF4-FFF2-40B4-BE49-F238E27FC236}">
                      <a16:creationId xmlns:a16="http://schemas.microsoft.com/office/drawing/2014/main" id="{96FDD1C4-97BE-4FE9-8B3F-7F42EA1106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01439" y="2229646"/>
                  <a:ext cx="443300" cy="443300"/>
                </a:xfrm>
                <a:prstGeom prst="rect">
                  <a:avLst/>
                </a:prstGeom>
              </p:spPr>
            </p:pic>
            <p:pic>
              <p:nvPicPr>
                <p:cNvPr id="25" name="Graphic 24" descr="Man with solid fill">
                  <a:extLst>
                    <a:ext uri="{FF2B5EF4-FFF2-40B4-BE49-F238E27FC236}">
                      <a16:creationId xmlns:a16="http://schemas.microsoft.com/office/drawing/2014/main" id="{4603E9C4-E0B5-4330-82F8-DE505B54212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87938" y="2249033"/>
                  <a:ext cx="443300" cy="443300"/>
                </a:xfrm>
                <a:prstGeom prst="rect">
                  <a:avLst/>
                </a:prstGeom>
              </p:spPr>
            </p:pic>
            <p:pic>
              <p:nvPicPr>
                <p:cNvPr id="27" name="Graphic 26" descr="Man with solid fill">
                  <a:extLst>
                    <a:ext uri="{FF2B5EF4-FFF2-40B4-BE49-F238E27FC236}">
                      <a16:creationId xmlns:a16="http://schemas.microsoft.com/office/drawing/2014/main" id="{FED6B992-40C6-450E-BD76-7C91F072CA9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36496" y="2684024"/>
                  <a:ext cx="443300" cy="443300"/>
                </a:xfrm>
                <a:prstGeom prst="rect">
                  <a:avLst/>
                </a:prstGeom>
              </p:spPr>
            </p:pic>
            <p:pic>
              <p:nvPicPr>
                <p:cNvPr id="28" name="Graphic 27" descr="Man with solid fill">
                  <a:extLst>
                    <a:ext uri="{FF2B5EF4-FFF2-40B4-BE49-F238E27FC236}">
                      <a16:creationId xmlns:a16="http://schemas.microsoft.com/office/drawing/2014/main" id="{3C5D424B-4796-4DC4-9C4D-028279A8899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66288" y="2689563"/>
                  <a:ext cx="443300" cy="443300"/>
                </a:xfrm>
                <a:prstGeom prst="rect">
                  <a:avLst/>
                </a:prstGeom>
              </p:spPr>
            </p:pic>
            <p:pic>
              <p:nvPicPr>
                <p:cNvPr id="29" name="Graphic 28" descr="Man with solid fill">
                  <a:extLst>
                    <a:ext uri="{FF2B5EF4-FFF2-40B4-BE49-F238E27FC236}">
                      <a16:creationId xmlns:a16="http://schemas.microsoft.com/office/drawing/2014/main" id="{5DC2D709-F51A-4422-9722-CE026C1E7CE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96080" y="2695102"/>
                  <a:ext cx="443300" cy="443300"/>
                </a:xfrm>
                <a:prstGeom prst="rect">
                  <a:avLst/>
                </a:prstGeom>
              </p:spPr>
            </p:pic>
            <p:pic>
              <p:nvPicPr>
                <p:cNvPr id="13" name="Graphic 12" descr="Woman with solid fill">
                  <a:extLst>
                    <a:ext uri="{FF2B5EF4-FFF2-40B4-BE49-F238E27FC236}">
                      <a16:creationId xmlns:a16="http://schemas.microsoft.com/office/drawing/2014/main" id="{5B9F4378-47D1-4759-89BC-FD1E12539A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34333" y="3141633"/>
                  <a:ext cx="442800" cy="442800"/>
                </a:xfrm>
                <a:prstGeom prst="rect">
                  <a:avLst/>
                </a:prstGeom>
              </p:spPr>
            </p:pic>
            <p:pic>
              <p:nvPicPr>
                <p:cNvPr id="32" name="Graphic 31" descr="Woman with solid fill">
                  <a:extLst>
                    <a:ext uri="{FF2B5EF4-FFF2-40B4-BE49-F238E27FC236}">
                      <a16:creationId xmlns:a16="http://schemas.microsoft.com/office/drawing/2014/main" id="{B53D1A0F-FAB5-4650-A3EA-0056A68AB63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696649" y="2699573"/>
                  <a:ext cx="442800" cy="442800"/>
                </a:xfrm>
                <a:prstGeom prst="rect">
                  <a:avLst/>
                </a:prstGeom>
              </p:spPr>
            </p:pic>
            <p:pic>
              <p:nvPicPr>
                <p:cNvPr id="33" name="Graphic 32" descr="Woman with solid fill">
                  <a:extLst>
                    <a:ext uri="{FF2B5EF4-FFF2-40B4-BE49-F238E27FC236}">
                      <a16:creationId xmlns:a16="http://schemas.microsoft.com/office/drawing/2014/main" id="{8D5EC3E8-9AEC-4FE5-8D47-476AA4075D8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3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44939" y="2241224"/>
                  <a:ext cx="442800" cy="442800"/>
                </a:xfrm>
                <a:prstGeom prst="rect">
                  <a:avLst/>
                </a:prstGeom>
              </p:spPr>
            </p:pic>
            <p:pic>
              <p:nvPicPr>
                <p:cNvPr id="34" name="Graphic 33" descr="Man with solid fill">
                  <a:extLst>
                    <a:ext uri="{FF2B5EF4-FFF2-40B4-BE49-F238E27FC236}">
                      <a16:creationId xmlns:a16="http://schemas.microsoft.com/office/drawing/2014/main" id="{9A790524-E07B-46D8-A708-AEE2B2BFC93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714846" y="3130555"/>
                  <a:ext cx="443300" cy="443300"/>
                </a:xfrm>
                <a:prstGeom prst="rect">
                  <a:avLst/>
                </a:prstGeom>
              </p:spPr>
            </p:pic>
            <p:pic>
              <p:nvPicPr>
                <p:cNvPr id="36" name="Graphic 35" descr="Man with solid fill">
                  <a:extLst>
                    <a:ext uri="{FF2B5EF4-FFF2-40B4-BE49-F238E27FC236}">
                      <a16:creationId xmlns:a16="http://schemas.microsoft.com/office/drawing/2014/main" id="{0BD489AB-3DC0-41AB-A1FB-DB8DF21E7D0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166288" y="3136094"/>
                  <a:ext cx="443300" cy="443300"/>
                </a:xfrm>
                <a:prstGeom prst="rect">
                  <a:avLst/>
                </a:prstGeom>
              </p:spPr>
            </p:pic>
            <p:pic>
              <p:nvPicPr>
                <p:cNvPr id="37" name="Graphic 36" descr="Man with solid fill">
                  <a:extLst>
                    <a:ext uri="{FF2B5EF4-FFF2-40B4-BE49-F238E27FC236}">
                      <a16:creationId xmlns:a16="http://schemas.microsoft.com/office/drawing/2014/main" id="{0FE2F8DA-7A53-48A7-B852-4845B59F70C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/>
                    </a:ext>
                    <a:ext uri="{96DAC541-7B7A-43D3-8B79-37D633B846F1}">
                      <asvg:svgBlip xmlns:asvg="http://schemas.microsoft.com/office/drawing/2016/SVG/main" r:embed="rId2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396080" y="3141633"/>
                  <a:ext cx="443300" cy="443300"/>
                </a:xfrm>
                <a:prstGeom prst="rect">
                  <a:avLst/>
                </a:prstGeom>
              </p:spPr>
            </p:pic>
          </p:grp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5A5F892-5692-46F6-9F65-8816C7B8EAE5}"/>
                  </a:ext>
                </a:extLst>
              </p:cNvPr>
              <p:cNvSpPr/>
              <p:nvPr/>
            </p:nvSpPr>
            <p:spPr>
              <a:xfrm>
                <a:off x="7022273" y="5055103"/>
                <a:ext cx="66117" cy="984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899BBD9A-B505-4EDF-B9B1-A7DA6176326D}"/>
                  </a:ext>
                </a:extLst>
              </p:cNvPr>
              <p:cNvSpPr/>
              <p:nvPr/>
            </p:nvSpPr>
            <p:spPr>
              <a:xfrm>
                <a:off x="7873898" y="5047905"/>
                <a:ext cx="66117" cy="984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C70D6471-1DB3-4923-98B6-2847E894EED1}"/>
                  </a:ext>
                </a:extLst>
              </p:cNvPr>
              <p:cNvSpPr/>
              <p:nvPr/>
            </p:nvSpPr>
            <p:spPr>
              <a:xfrm>
                <a:off x="8791043" y="5047904"/>
                <a:ext cx="66117" cy="9843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31B1640-A12D-4957-86AB-5C1D43E7D4AB}"/>
                  </a:ext>
                </a:extLst>
              </p:cNvPr>
              <p:cNvSpPr/>
              <p:nvPr/>
            </p:nvSpPr>
            <p:spPr>
              <a:xfrm>
                <a:off x="9700650" y="5852243"/>
                <a:ext cx="66117" cy="1800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09627EB8-763D-4306-BC3E-AE630CCF25AB}"/>
                  </a:ext>
                </a:extLst>
              </p:cNvPr>
              <p:cNvSpPr/>
              <p:nvPr/>
            </p:nvSpPr>
            <p:spPr>
              <a:xfrm>
                <a:off x="10609942" y="5543550"/>
                <a:ext cx="66117" cy="48812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81612E2-C22A-4754-A1C3-BDA241A1AF5E}"/>
                  </a:ext>
                </a:extLst>
              </p:cNvPr>
              <p:cNvSpPr/>
              <p:nvPr/>
            </p:nvSpPr>
            <p:spPr>
              <a:xfrm>
                <a:off x="10609942" y="5051294"/>
                <a:ext cx="759098" cy="980384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5" name="Rectangle: Rounded Corners 94">
              <a:extLst>
                <a:ext uri="{FF2B5EF4-FFF2-40B4-BE49-F238E27FC236}">
                  <a16:creationId xmlns:a16="http://schemas.microsoft.com/office/drawing/2014/main" id="{0BEF2488-7AB0-49CD-8804-53B764E182FC}"/>
                </a:ext>
              </a:extLst>
            </p:cNvPr>
            <p:cNvSpPr/>
            <p:nvPr/>
          </p:nvSpPr>
          <p:spPr>
            <a:xfrm>
              <a:off x="6810098" y="4960820"/>
              <a:ext cx="4778832" cy="1368860"/>
            </a:xfrm>
            <a:prstGeom prst="roundRect">
              <a:avLst>
                <a:gd name="adj" fmla="val 12770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0BE3939-FB7E-4ADF-A122-5F628BBD7690}"/>
              </a:ext>
            </a:extLst>
          </p:cNvPr>
          <p:cNvGrpSpPr/>
          <p:nvPr/>
        </p:nvGrpSpPr>
        <p:grpSpPr>
          <a:xfrm>
            <a:off x="5045969" y="1335791"/>
            <a:ext cx="4500836" cy="1702701"/>
            <a:chOff x="399156" y="4159384"/>
            <a:chExt cx="4500836" cy="19624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7F211A7-106A-3BBD-BFF4-1730F9300902}"/>
                </a:ext>
              </a:extLst>
            </p:cNvPr>
            <p:cNvSpPr txBox="1"/>
            <p:nvPr/>
          </p:nvSpPr>
          <p:spPr>
            <a:xfrm>
              <a:off x="516177" y="4195820"/>
              <a:ext cx="4297489" cy="1809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</a:rPr>
                <a:t>Hypersonics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2013: Group Created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2014: NWTF Funding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2016: 1 Academic,   1 post-doc,   2 PhD students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2023: 7 Academics, 6 post-docs, 22 PhD students, </a:t>
              </a:r>
            </a:p>
            <a:p>
              <a:r>
                <a:rPr lang="en-GB" sz="1600" dirty="0">
                  <a:solidFill>
                    <a:schemeClr val="bg1"/>
                  </a:solidFill>
                </a:rPr>
                <a:t>           2 research engineers, Tunnel Team</a:t>
              </a: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A458DB50-F5F3-4E25-A2FA-8FD001F6D81C}"/>
                </a:ext>
              </a:extLst>
            </p:cNvPr>
            <p:cNvSpPr/>
            <p:nvPr/>
          </p:nvSpPr>
          <p:spPr>
            <a:xfrm>
              <a:off x="399156" y="4159384"/>
              <a:ext cx="4500836" cy="1962416"/>
            </a:xfrm>
            <a:prstGeom prst="roundRect">
              <a:avLst>
                <a:gd name="adj" fmla="val 11124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1" name="Rectangle: Rounded Corners 100">
            <a:extLst>
              <a:ext uri="{FF2B5EF4-FFF2-40B4-BE49-F238E27FC236}">
                <a16:creationId xmlns:a16="http://schemas.microsoft.com/office/drawing/2014/main" id="{E7CB39B1-F029-4D0E-907B-27B98F07EC1C}"/>
              </a:ext>
            </a:extLst>
          </p:cNvPr>
          <p:cNvSpPr/>
          <p:nvPr/>
        </p:nvSpPr>
        <p:spPr>
          <a:xfrm>
            <a:off x="551449" y="1326310"/>
            <a:ext cx="4218547" cy="2921965"/>
          </a:xfrm>
          <a:prstGeom prst="roundRect">
            <a:avLst>
              <a:gd name="adj" fmla="val 7783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0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30B3583-846C-479C-8158-47590E8BA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3412"/>
            <a:ext cx="5708904" cy="904126"/>
          </a:xfrm>
        </p:spPr>
        <p:txBody>
          <a:bodyPr>
            <a:normAutofit/>
          </a:bodyPr>
          <a:lstStyle/>
          <a:p>
            <a:r>
              <a:rPr lang="en-GB" sz="4400" dirty="0"/>
              <a:t>The </a:t>
            </a:r>
            <a:r>
              <a:rPr lang="en-GB" sz="4000" dirty="0"/>
              <a:t>Tunnels</a:t>
            </a:r>
            <a:endParaRPr lang="en-GB" sz="4400" dirty="0"/>
          </a:p>
        </p:txBody>
      </p:sp>
      <p:pic>
        <p:nvPicPr>
          <p:cNvPr id="9" name="Picture 8" descr="A picture containing indoor, factory, equipment, several&#10;&#10;Description automatically generated">
            <a:extLst>
              <a:ext uri="{FF2B5EF4-FFF2-40B4-BE49-F238E27FC236}">
                <a16:creationId xmlns:a16="http://schemas.microsoft.com/office/drawing/2014/main" id="{B6933A7A-F0D4-4611-8D11-3FC6263C29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633" y="1832081"/>
            <a:ext cx="3719675" cy="209231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5" name="Picture 14" descr="A picture containing indoor, engine, several, cluttered&#10;&#10;Description automatically generated">
            <a:extLst>
              <a:ext uri="{FF2B5EF4-FFF2-40B4-BE49-F238E27FC236}">
                <a16:creationId xmlns:a16="http://schemas.microsoft.com/office/drawing/2014/main" id="{7E4696F3-AECA-4AD3-952A-DE52742F44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2501" y="1832081"/>
            <a:ext cx="3719675" cy="209231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2C2086-14AA-4B8B-ADAD-34CC464A2894}"/>
              </a:ext>
            </a:extLst>
          </p:cNvPr>
          <p:cNvSpPr txBox="1"/>
          <p:nvPr/>
        </p:nvSpPr>
        <p:spPr>
          <a:xfrm>
            <a:off x="536633" y="3647399"/>
            <a:ext cx="1478598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High Density Tunnel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1DB557-6AE8-4F40-8683-CC5DFBC9A9A1}"/>
              </a:ext>
            </a:extLst>
          </p:cNvPr>
          <p:cNvSpPr txBox="1"/>
          <p:nvPr/>
        </p:nvSpPr>
        <p:spPr>
          <a:xfrm>
            <a:off x="4442501" y="3647398"/>
            <a:ext cx="1251946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/>
              <a:t>T6 Stalker Tunnel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BD77AE-B271-4860-94C2-8921DDCDDA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48369" y="1832081"/>
            <a:ext cx="3252916" cy="209231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197C638-5C95-40CB-BDDE-A820E04D8F2A}"/>
              </a:ext>
            </a:extLst>
          </p:cNvPr>
          <p:cNvSpPr txBox="1"/>
          <p:nvPr/>
        </p:nvSpPr>
        <p:spPr>
          <a:xfrm>
            <a:off x="8348369" y="3647397"/>
            <a:ext cx="1432893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GB" sz="1200" dirty="0"/>
              <a:t>Low Density Tunnel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663D75-9664-4F99-B5D1-9F6E468B9C3D}"/>
              </a:ext>
            </a:extLst>
          </p:cNvPr>
          <p:cNvSpPr txBox="1"/>
          <p:nvPr/>
        </p:nvSpPr>
        <p:spPr>
          <a:xfrm>
            <a:off x="3756898" y="4817338"/>
            <a:ext cx="61141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u="sng" dirty="0">
                <a:solidFill>
                  <a:schemeClr val="bg1"/>
                </a:solidFill>
              </a:rPr>
              <a:t>2x 	Tier 1 NWTF Tunnels		HDT &amp; T6</a:t>
            </a:r>
          </a:p>
          <a:p>
            <a:r>
              <a:rPr lang="en-GB" sz="1600" u="sng" dirty="0">
                <a:solidFill>
                  <a:schemeClr val="bg1"/>
                </a:solidFill>
              </a:rPr>
              <a:t>1x 	Tier 2 NWTF Tunnel		LDT</a:t>
            </a:r>
          </a:p>
          <a:p>
            <a:r>
              <a:rPr lang="en-GB" sz="1600" dirty="0">
                <a:solidFill>
                  <a:schemeClr val="bg1"/>
                </a:solidFill>
              </a:rPr>
              <a:t>1x 	NWTF+ Hypersonic Tunnel	HQT</a:t>
            </a:r>
          </a:p>
          <a:p>
            <a:r>
              <a:rPr lang="en-GB" sz="1600" dirty="0">
                <a:solidFill>
                  <a:schemeClr val="bg1"/>
                </a:solidFill>
              </a:rPr>
              <a:t>4x 	Smaller Hypersonic Facilities	CDST, CXT, OPG1 &amp; OPG2</a:t>
            </a:r>
          </a:p>
        </p:txBody>
      </p:sp>
    </p:spTree>
    <p:extLst>
      <p:ext uri="{BB962C8B-B14F-4D97-AF65-F5344CB8AC3E}">
        <p14:creationId xmlns:p14="http://schemas.microsoft.com/office/powerpoint/2010/main" val="165227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2D7183-BD3D-4BB5-949F-FF7DC6B0E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0415"/>
            <a:ext cx="5753859" cy="779467"/>
          </a:xfrm>
        </p:spPr>
        <p:txBody>
          <a:bodyPr>
            <a:noAutofit/>
          </a:bodyPr>
          <a:lstStyle/>
          <a:p>
            <a:r>
              <a:rPr lang="en-GB" sz="3600" dirty="0"/>
              <a:t>High Density Tunnel (HDT)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3111796-3BA1-47BF-BB1D-124F3D9102A5}"/>
              </a:ext>
            </a:extLst>
          </p:cNvPr>
          <p:cNvGrpSpPr/>
          <p:nvPr/>
        </p:nvGrpSpPr>
        <p:grpSpPr>
          <a:xfrm>
            <a:off x="1715027" y="1318015"/>
            <a:ext cx="8349322" cy="1016439"/>
            <a:chOff x="714779" y="1569431"/>
            <a:chExt cx="11049475" cy="134515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D34A0-931A-415C-9E59-9D3AC6166A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4780" y="1569431"/>
              <a:ext cx="11049474" cy="1345153"/>
            </a:xfrm>
            <a:prstGeom prst="rect">
              <a:avLst/>
            </a:prstGeom>
          </p:spPr>
        </p:pic>
        <p:pic>
          <p:nvPicPr>
            <p:cNvPr id="7" name="Graphic 6" descr="Man">
              <a:extLst>
                <a:ext uri="{FF2B5EF4-FFF2-40B4-BE49-F238E27FC236}">
                  <a16:creationId xmlns:a16="http://schemas.microsoft.com/office/drawing/2014/main" id="{BC349E61-4F0F-49C4-8EA4-5F32DCB93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14779" y="2177825"/>
              <a:ext cx="443111" cy="707874"/>
            </a:xfrm>
            <a:prstGeom prst="rect">
              <a:avLst/>
            </a:prstGeom>
          </p:spPr>
        </p:pic>
      </p:grpSp>
      <p:pic>
        <p:nvPicPr>
          <p:cNvPr id="11" name="Picture 10" descr="A picture containing engine, miller&#10;&#10;Description automatically generated">
            <a:extLst>
              <a:ext uri="{FF2B5EF4-FFF2-40B4-BE49-F238E27FC236}">
                <a16:creationId xmlns:a16="http://schemas.microsoft.com/office/drawing/2014/main" id="{0628C395-BACD-4378-ACE1-476925062F7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67855" y="2508165"/>
            <a:ext cx="2579084" cy="136547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3B51BE-BB17-407C-B233-027F791C2476}"/>
              </a:ext>
            </a:extLst>
          </p:cNvPr>
          <p:cNvSpPr txBox="1"/>
          <p:nvPr/>
        </p:nvSpPr>
        <p:spPr>
          <a:xfrm>
            <a:off x="777239" y="4279567"/>
            <a:ext cx="537771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endParaRPr lang="en-GB" sz="9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Constructed &amp; Commissioned: 2014-2016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Shots to date: 3350 [1 Shot/hour]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Typical test campaign: 2-4 weeks</a:t>
            </a:r>
          </a:p>
          <a:p>
            <a:endParaRPr lang="en-GB" sz="11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Mach: 4 – 7, Nozzle Exit 350mm. +M3* 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P</a:t>
            </a:r>
            <a:r>
              <a:rPr lang="en-GB" sz="1400" baseline="-25000" dirty="0">
                <a:solidFill>
                  <a:schemeClr val="bg1"/>
                </a:solidFill>
              </a:rPr>
              <a:t>0 max</a:t>
            </a:r>
            <a:r>
              <a:rPr lang="en-GB" sz="1400" dirty="0">
                <a:solidFill>
                  <a:schemeClr val="bg1"/>
                </a:solidFill>
              </a:rPr>
              <a:t> = 275 bar, T</a:t>
            </a:r>
            <a:r>
              <a:rPr lang="en-GB" sz="1400" baseline="-25000" dirty="0">
                <a:solidFill>
                  <a:schemeClr val="bg1"/>
                </a:solidFill>
              </a:rPr>
              <a:t>0 max</a:t>
            </a:r>
            <a:r>
              <a:rPr lang="en-GB" sz="1400" dirty="0">
                <a:solidFill>
                  <a:schemeClr val="bg1"/>
                </a:solidFill>
              </a:rPr>
              <a:t> =550K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Typical Operating Range: 20-100bar, 500K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Typical Re</a:t>
            </a:r>
            <a:r>
              <a:rPr lang="en-GB" sz="1400" baseline="-25000" dirty="0">
                <a:solidFill>
                  <a:schemeClr val="bg1"/>
                </a:solidFill>
              </a:rPr>
              <a:t>u</a:t>
            </a:r>
            <a:r>
              <a:rPr lang="en-GB" sz="1400" dirty="0">
                <a:solidFill>
                  <a:schemeClr val="bg1"/>
                </a:solidFill>
              </a:rPr>
              <a:t>: 5x10</a:t>
            </a:r>
            <a:r>
              <a:rPr lang="en-GB" sz="1400" baseline="30000" dirty="0">
                <a:solidFill>
                  <a:schemeClr val="bg1"/>
                </a:solidFill>
              </a:rPr>
              <a:t>6</a:t>
            </a:r>
            <a:r>
              <a:rPr lang="en-GB" sz="1400" dirty="0">
                <a:solidFill>
                  <a:schemeClr val="bg1"/>
                </a:solidFill>
              </a:rPr>
              <a:t> to 100x10</a:t>
            </a:r>
            <a:r>
              <a:rPr lang="en-GB" sz="1400" baseline="30000" dirty="0">
                <a:solidFill>
                  <a:schemeClr val="bg1"/>
                </a:solidFill>
              </a:rPr>
              <a:t>6</a:t>
            </a:r>
            <a:r>
              <a:rPr lang="en-GB" sz="1400" dirty="0">
                <a:solidFill>
                  <a:schemeClr val="bg1"/>
                </a:solidFill>
              </a:rPr>
              <a:t>/m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Steady Test Periods: 3-7 of 30 to 50ms.</a:t>
            </a:r>
          </a:p>
          <a:p>
            <a:pPr lvl="1"/>
            <a:endParaRPr lang="en-GB" sz="300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indoor, equipment, engine, several&#10;&#10;Description automatically generated">
            <a:extLst>
              <a:ext uri="{FF2B5EF4-FFF2-40B4-BE49-F238E27FC236}">
                <a16:creationId xmlns:a16="http://schemas.microsoft.com/office/drawing/2014/main" id="{62916971-A9A1-4D6B-9893-306719CBD67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77239" y="2511865"/>
            <a:ext cx="7763109" cy="136177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997FB9E-2F7A-406C-933B-DA97F4019E93}"/>
              </a:ext>
            </a:extLst>
          </p:cNvPr>
          <p:cNvSpPr txBox="1"/>
          <p:nvPr/>
        </p:nvSpPr>
        <p:spPr>
          <a:xfrm>
            <a:off x="6592059" y="4521234"/>
            <a:ext cx="4754880" cy="1918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GB" sz="1400" dirty="0">
                <a:solidFill>
                  <a:schemeClr val="bg1"/>
                </a:solidFill>
              </a:rPr>
              <a:t>Plenum Augmented </a:t>
            </a:r>
            <a:r>
              <a:rPr lang="en-GB" sz="1400" dirty="0" err="1">
                <a:solidFill>
                  <a:schemeClr val="bg1"/>
                </a:solidFill>
              </a:rPr>
              <a:t>Ludwieg</a:t>
            </a:r>
            <a:r>
              <a:rPr lang="en-GB" sz="1400" dirty="0">
                <a:solidFill>
                  <a:schemeClr val="bg1"/>
                </a:solidFill>
              </a:rPr>
              <a:t> Mode (PALM). </a:t>
            </a: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	→ 2s ‘steady’ test time.</a:t>
            </a: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	→ Expense of P</a:t>
            </a:r>
            <a:r>
              <a:rPr lang="en-GB" sz="1400" baseline="-25000" dirty="0">
                <a:solidFill>
                  <a:schemeClr val="bg1"/>
                </a:solidFill>
              </a:rPr>
              <a:t>0</a:t>
            </a:r>
          </a:p>
          <a:p>
            <a:pPr lvl="1"/>
            <a:endParaRPr lang="en-GB" sz="1400" baseline="-25000" dirty="0">
              <a:solidFill>
                <a:schemeClr val="bg1"/>
              </a:solidFill>
            </a:endParaRPr>
          </a:p>
          <a:p>
            <a:pPr lvl="1"/>
            <a:endParaRPr lang="en-GB" sz="1400" baseline="-25000" dirty="0">
              <a:solidFill>
                <a:schemeClr val="bg1"/>
              </a:solidFill>
            </a:endParaRP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Light Isentropic Compression Heating (LICH) 	→ T</a:t>
            </a:r>
            <a:r>
              <a:rPr lang="en-GB" sz="1400" baseline="-25000" dirty="0">
                <a:solidFill>
                  <a:schemeClr val="bg1"/>
                </a:solidFill>
              </a:rPr>
              <a:t>0 </a:t>
            </a:r>
            <a:r>
              <a:rPr lang="en-GB" sz="1400" dirty="0">
                <a:solidFill>
                  <a:schemeClr val="bg1"/>
                </a:solidFill>
              </a:rPr>
              <a:t>up to 1200k</a:t>
            </a: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	→ Expense of P</a:t>
            </a:r>
            <a:r>
              <a:rPr lang="en-GB" sz="1400" baseline="-25000" dirty="0">
                <a:solidFill>
                  <a:schemeClr val="bg1"/>
                </a:solidFill>
              </a:rPr>
              <a:t>0 </a:t>
            </a:r>
            <a:r>
              <a:rPr lang="en-GB" sz="1400" dirty="0">
                <a:solidFill>
                  <a:schemeClr val="bg1"/>
                </a:solidFill>
              </a:rPr>
              <a:t>and Test Time</a:t>
            </a:r>
          </a:p>
          <a:p>
            <a:pPr lvl="2"/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423B1F-1D96-4418-8AE6-89ABACB8CEB0}"/>
              </a:ext>
            </a:extLst>
          </p:cNvPr>
          <p:cNvSpPr txBox="1"/>
          <p:nvPr/>
        </p:nvSpPr>
        <p:spPr>
          <a:xfrm>
            <a:off x="4736370" y="3962736"/>
            <a:ext cx="82562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u="sng" dirty="0">
                <a:solidFill>
                  <a:schemeClr val="bg1"/>
                </a:solidFill>
              </a:rPr>
              <a:t>Heated </a:t>
            </a:r>
            <a:r>
              <a:rPr lang="en-GB" sz="2000" u="sng" dirty="0" err="1">
                <a:solidFill>
                  <a:schemeClr val="bg1"/>
                </a:solidFill>
              </a:rPr>
              <a:t>Ludwieg</a:t>
            </a:r>
            <a:r>
              <a:rPr lang="en-GB" sz="2000" u="sng" dirty="0">
                <a:solidFill>
                  <a:schemeClr val="bg1"/>
                </a:solidFill>
              </a:rPr>
              <a:t> Tunnel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91F4196-E984-406F-A73C-E1FD13DE3F65}"/>
              </a:ext>
            </a:extLst>
          </p:cNvPr>
          <p:cNvSpPr/>
          <p:nvPr/>
        </p:nvSpPr>
        <p:spPr>
          <a:xfrm>
            <a:off x="6985919" y="4451941"/>
            <a:ext cx="3621121" cy="9125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4DC625B-F3CF-4795-A159-DF383732B5B9}"/>
              </a:ext>
            </a:extLst>
          </p:cNvPr>
          <p:cNvSpPr/>
          <p:nvPr/>
        </p:nvSpPr>
        <p:spPr>
          <a:xfrm>
            <a:off x="6970681" y="5453575"/>
            <a:ext cx="3636360" cy="912539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37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8B245C5-B111-4378-BA68-F532E2ED7EA1}"/>
              </a:ext>
            </a:extLst>
          </p:cNvPr>
          <p:cNvSpPr txBox="1">
            <a:spLocks/>
          </p:cNvSpPr>
          <p:nvPr/>
        </p:nvSpPr>
        <p:spPr>
          <a:xfrm>
            <a:off x="838200" y="550415"/>
            <a:ext cx="5753859" cy="7794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Barlow Thin" pitchFamily="2" charset="77"/>
                <a:ea typeface="+mj-ea"/>
                <a:cs typeface="+mj-cs"/>
              </a:defRPr>
            </a:lvl1pPr>
          </a:lstStyle>
          <a:p>
            <a:r>
              <a:rPr lang="en-GB" sz="3600"/>
              <a:t>High Density Tunnel (HDT)</a:t>
            </a:r>
            <a:endParaRPr lang="en-GB" sz="3600" dirty="0"/>
          </a:p>
        </p:txBody>
      </p:sp>
      <p:pic>
        <p:nvPicPr>
          <p:cNvPr id="11" name="Picture 10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CF5FC40D-D4C8-42BF-8379-DD96E94120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895" y="1349400"/>
            <a:ext cx="4208298" cy="315622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3E106FF2-F179-48D2-9E6D-B0452B47043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24423" y="4883281"/>
            <a:ext cx="2871111" cy="143316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99EED80-A05E-4331-80D1-9D7862078D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426" y="1359246"/>
            <a:ext cx="2375108" cy="156181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43E15E79-76FD-4730-9612-A0A956A714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0426" y="3033726"/>
            <a:ext cx="2375108" cy="147189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8AA2F34-DD1F-4215-8AEB-93A5EC789E18}"/>
              </a:ext>
            </a:extLst>
          </p:cNvPr>
          <p:cNvSpPr txBox="1"/>
          <p:nvPr/>
        </p:nvSpPr>
        <p:spPr>
          <a:xfrm>
            <a:off x="470115" y="1332768"/>
            <a:ext cx="3989387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High-Speed Schlieren up to 1.75 </a:t>
            </a:r>
            <a:r>
              <a:rPr lang="en-GB" sz="1400" i="1" dirty="0" err="1">
                <a:solidFill>
                  <a:schemeClr val="bg1"/>
                </a:solidFill>
              </a:rPr>
              <a:t>Mfps</a:t>
            </a:r>
            <a:r>
              <a:rPr lang="en-GB" sz="1400" i="1" dirty="0">
                <a:solidFill>
                  <a:schemeClr val="bg1"/>
                </a:solidFill>
              </a:rPr>
              <a:t> 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Focussed Laser Differential Interferometry (FLDI)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Laser Induced Grating Spectroscopy (LIGS)</a:t>
            </a:r>
          </a:p>
          <a:p>
            <a:endParaRPr lang="en-GB" sz="1400" i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Pressure Sensitive Paint (single and two colour)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Fast Response Pressure Sensors (</a:t>
            </a:r>
            <a:r>
              <a:rPr lang="en-GB" sz="1400" i="1" dirty="0" err="1">
                <a:solidFill>
                  <a:schemeClr val="bg1"/>
                </a:solidFill>
              </a:rPr>
              <a:t>Kulite</a:t>
            </a:r>
            <a:r>
              <a:rPr lang="en-GB" sz="1400" i="1" dirty="0">
                <a:solidFill>
                  <a:schemeClr val="bg1"/>
                </a:solidFill>
              </a:rPr>
              <a:t> and PCB)</a:t>
            </a:r>
          </a:p>
          <a:p>
            <a:endParaRPr lang="en-GB" sz="1400" i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High-Speed MWIR up to 1 </a:t>
            </a:r>
            <a:r>
              <a:rPr lang="en-GB" sz="1400" i="1" dirty="0" err="1">
                <a:solidFill>
                  <a:schemeClr val="bg1"/>
                </a:solidFill>
              </a:rPr>
              <a:t>Mfps</a:t>
            </a:r>
            <a:endParaRPr lang="en-GB" sz="1400" i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Bespoke Thin Film Heat Transfer Gauges</a:t>
            </a:r>
          </a:p>
          <a:p>
            <a:endParaRPr lang="en-GB" sz="1400" i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Free-Flight Inertial Force Measurement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High-Speed Motion Tracking up to 1.75 </a:t>
            </a:r>
            <a:r>
              <a:rPr lang="en-GB" sz="1400" i="1" dirty="0" err="1">
                <a:solidFill>
                  <a:schemeClr val="bg1"/>
                </a:solidFill>
              </a:rPr>
              <a:t>Mfps</a:t>
            </a:r>
            <a:endParaRPr lang="en-GB" sz="1400" i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Fast-Response Force Balances: 1x 6DOF, 2x 4DOF.</a:t>
            </a:r>
          </a:p>
          <a:p>
            <a:endParaRPr lang="en-GB" sz="1400" i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Bespoke Scramjet Mass Capture Device</a:t>
            </a:r>
          </a:p>
          <a:p>
            <a:endParaRPr lang="en-GB" sz="1400" i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Bespoke Shear Measurement Device</a:t>
            </a:r>
          </a:p>
          <a:p>
            <a:endParaRPr lang="en-GB" sz="1400" i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Secondary Gas Injection System + Mass Flow Control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Two-Axis Traverse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Rakes/Plates/Cones 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5E5BBA-CD2C-41C5-9544-BEFDB4547B63}"/>
              </a:ext>
            </a:extLst>
          </p:cNvPr>
          <p:cNvGrpSpPr/>
          <p:nvPr/>
        </p:nvGrpSpPr>
        <p:grpSpPr>
          <a:xfrm>
            <a:off x="12313920" y="1070518"/>
            <a:ext cx="3238251" cy="1513942"/>
            <a:chOff x="-3085305" y="293909"/>
            <a:chExt cx="2786905" cy="189775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C0E975F-B798-47AA-A8DE-AD12EF636D6D}"/>
                </a:ext>
              </a:extLst>
            </p:cNvPr>
            <p:cNvSpPr/>
            <p:nvPr/>
          </p:nvSpPr>
          <p:spPr>
            <a:xfrm>
              <a:off x="-3054400" y="293909"/>
              <a:ext cx="2756000" cy="1897756"/>
            </a:xfrm>
            <a:prstGeom prst="roundRect">
              <a:avLst>
                <a:gd name="adj" fmla="val 875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20ECAB-901C-4646-B5B5-FD279A61E386}"/>
                </a:ext>
              </a:extLst>
            </p:cNvPr>
            <p:cNvSpPr txBox="1"/>
            <p:nvPr/>
          </p:nvSpPr>
          <p:spPr>
            <a:xfrm>
              <a:off x="-3085305" y="365083"/>
              <a:ext cx="2739595" cy="1755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Scramjet Dynamics</a:t>
              </a:r>
            </a:p>
            <a:p>
              <a:pPr algn="ctr"/>
              <a:endParaRPr lang="en-GB" sz="1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Transition Mechanisms</a:t>
              </a:r>
            </a:p>
            <a:p>
              <a:pPr algn="ctr"/>
              <a:endParaRPr lang="en-GB" sz="1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Transpiration Cooling</a:t>
              </a:r>
            </a:p>
            <a:p>
              <a:pPr algn="ctr"/>
              <a:endParaRPr lang="en-GB" sz="1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Heat Flux Augmentation 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(Patterned Roughness, Engineering Features)</a:t>
              </a:r>
            </a:p>
            <a:p>
              <a:pPr algn="ctr"/>
              <a:endParaRPr lang="en-GB" sz="100" dirty="0">
                <a:solidFill>
                  <a:schemeClr val="bg1"/>
                </a:solidFill>
              </a:endParaRPr>
            </a:p>
            <a:p>
              <a:pPr algn="ctr"/>
              <a:endParaRPr lang="en-GB" sz="1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Flight Dynamics</a:t>
              </a: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452CFFF0-4E36-4BEE-B35A-B00850D2EAC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895" y="4883281"/>
            <a:ext cx="3718560" cy="114595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A320C3A-1291-415E-8F29-4E924BB70CD1}"/>
              </a:ext>
            </a:extLst>
          </p:cNvPr>
          <p:cNvSpPr txBox="1"/>
          <p:nvPr/>
        </p:nvSpPr>
        <p:spPr>
          <a:xfrm>
            <a:off x="6220083" y="4525141"/>
            <a:ext cx="14959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Scramjet Intake Testing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D3F978-953F-4560-9846-B3BF733C0F22}"/>
              </a:ext>
            </a:extLst>
          </p:cNvPr>
          <p:cNvSpPr txBox="1"/>
          <p:nvPr/>
        </p:nvSpPr>
        <p:spPr>
          <a:xfrm>
            <a:off x="9836219" y="4505624"/>
            <a:ext cx="1229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Free-Flight Testing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547CBAD-16D3-4FEE-A7A5-8029E1E3B8A5}"/>
              </a:ext>
            </a:extLst>
          </p:cNvPr>
          <p:cNvSpPr txBox="1"/>
          <p:nvPr/>
        </p:nvSpPr>
        <p:spPr>
          <a:xfrm>
            <a:off x="5857804" y="6051087"/>
            <a:ext cx="18582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Bespoke Heat Transfer Gauges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49FAFC7-0195-4D6C-AD0C-8BB7A8B809F2}"/>
              </a:ext>
            </a:extLst>
          </p:cNvPr>
          <p:cNvSpPr txBox="1"/>
          <p:nvPr/>
        </p:nvSpPr>
        <p:spPr>
          <a:xfrm>
            <a:off x="9559643" y="6303837"/>
            <a:ext cx="18966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Elliptical Cone Model (</a:t>
            </a:r>
            <a:r>
              <a:rPr lang="en-GB" sz="1050" dirty="0" err="1">
                <a:solidFill>
                  <a:schemeClr val="bg1"/>
                </a:solidFill>
              </a:rPr>
              <a:t>HiFire</a:t>
            </a:r>
            <a:r>
              <a:rPr lang="en-GB" sz="1050" dirty="0">
                <a:solidFill>
                  <a:schemeClr val="bg1"/>
                </a:solidFill>
              </a:rPr>
              <a:t> 5) </a:t>
            </a:r>
          </a:p>
        </p:txBody>
      </p:sp>
    </p:spTree>
    <p:extLst>
      <p:ext uri="{BB962C8B-B14F-4D97-AF65-F5344CB8AC3E}">
        <p14:creationId xmlns:p14="http://schemas.microsoft.com/office/powerpoint/2010/main" val="976655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2">
            <a:extLst>
              <a:ext uri="{FF2B5EF4-FFF2-40B4-BE49-F238E27FC236}">
                <a16:creationId xmlns:a16="http://schemas.microsoft.com/office/drawing/2014/main" id="{08B245C5-B111-4378-BA68-F532E2ED7EA1}"/>
              </a:ext>
            </a:extLst>
          </p:cNvPr>
          <p:cNvSpPr txBox="1">
            <a:spLocks/>
          </p:cNvSpPr>
          <p:nvPr/>
        </p:nvSpPr>
        <p:spPr>
          <a:xfrm>
            <a:off x="838200" y="550415"/>
            <a:ext cx="5753859" cy="7794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Barlow Thin" pitchFamily="2" charset="77"/>
                <a:ea typeface="+mj-ea"/>
                <a:cs typeface="+mj-cs"/>
              </a:defRPr>
            </a:lvl1pPr>
          </a:lstStyle>
          <a:p>
            <a:r>
              <a:rPr lang="en-GB" sz="3600"/>
              <a:t>High Density Tunnel (HDT)</a:t>
            </a:r>
            <a:endParaRPr lang="en-GB" sz="360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85E5BBA-CD2C-41C5-9544-BEFDB4547B63}"/>
              </a:ext>
            </a:extLst>
          </p:cNvPr>
          <p:cNvGrpSpPr/>
          <p:nvPr/>
        </p:nvGrpSpPr>
        <p:grpSpPr>
          <a:xfrm>
            <a:off x="723900" y="2672029"/>
            <a:ext cx="3238251" cy="1513942"/>
            <a:chOff x="-3085305" y="293909"/>
            <a:chExt cx="2786905" cy="1897756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C0E975F-B798-47AA-A8DE-AD12EF636D6D}"/>
                </a:ext>
              </a:extLst>
            </p:cNvPr>
            <p:cNvSpPr/>
            <p:nvPr/>
          </p:nvSpPr>
          <p:spPr>
            <a:xfrm>
              <a:off x="-3054400" y="293909"/>
              <a:ext cx="2756000" cy="1897756"/>
            </a:xfrm>
            <a:prstGeom prst="roundRect">
              <a:avLst>
                <a:gd name="adj" fmla="val 875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520ECAB-901C-4646-B5B5-FD279A61E386}"/>
                </a:ext>
              </a:extLst>
            </p:cNvPr>
            <p:cNvSpPr txBox="1"/>
            <p:nvPr/>
          </p:nvSpPr>
          <p:spPr>
            <a:xfrm>
              <a:off x="-3085305" y="365083"/>
              <a:ext cx="2739595" cy="17554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Scramjet Dynamics</a:t>
              </a:r>
            </a:p>
            <a:p>
              <a:pPr algn="ctr"/>
              <a:endParaRPr lang="en-GB" sz="1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Transition Mechanisms</a:t>
              </a:r>
            </a:p>
            <a:p>
              <a:pPr algn="ctr"/>
              <a:endParaRPr lang="en-GB" sz="1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Transpiration Cooling</a:t>
              </a:r>
            </a:p>
            <a:p>
              <a:pPr algn="ctr"/>
              <a:endParaRPr lang="en-GB" sz="1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Heat Flux Augmentation </a:t>
              </a:r>
            </a:p>
            <a:p>
              <a:pPr algn="ctr"/>
              <a:r>
                <a:rPr lang="en-GB" sz="1000" dirty="0">
                  <a:solidFill>
                    <a:schemeClr val="bg1"/>
                  </a:solidFill>
                </a:rPr>
                <a:t>(Patterned Roughness, Engineering Features)</a:t>
              </a:r>
            </a:p>
            <a:p>
              <a:pPr algn="ctr"/>
              <a:endParaRPr lang="en-GB" sz="100" dirty="0">
                <a:solidFill>
                  <a:schemeClr val="bg1"/>
                </a:solidFill>
              </a:endParaRPr>
            </a:p>
            <a:p>
              <a:pPr algn="ctr"/>
              <a:endParaRPr lang="en-GB" sz="1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Flight Dynamics</a:t>
              </a:r>
            </a:p>
          </p:txBody>
        </p:sp>
      </p:grpSp>
      <p:pic>
        <p:nvPicPr>
          <p:cNvPr id="15" name="Picture 14" descr="A picture containing indoor, engine&#10;&#10;Description automatically generated">
            <a:extLst>
              <a:ext uri="{FF2B5EF4-FFF2-40B4-BE49-F238E27FC236}">
                <a16:creationId xmlns:a16="http://schemas.microsoft.com/office/drawing/2014/main" id="{511BC65C-280D-4114-82A5-015011B9FE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3895" y="1349400"/>
            <a:ext cx="4208298" cy="315622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indoor&#10;&#10;Description automatically generated">
            <a:extLst>
              <a:ext uri="{FF2B5EF4-FFF2-40B4-BE49-F238E27FC236}">
                <a16:creationId xmlns:a16="http://schemas.microsoft.com/office/drawing/2014/main" id="{13C11ABE-39A0-4AC2-A5BC-B2942D6E2F2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824423" y="4883281"/>
            <a:ext cx="2871111" cy="143316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7359D57-C24E-4C3A-BB6A-8A4D9B27627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20426" y="1359246"/>
            <a:ext cx="2375108" cy="156181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95043E45-CF36-4571-A7DE-992A5C72E5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320426" y="3033726"/>
            <a:ext cx="2375108" cy="147189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368AEC31-E4BA-4610-8A8D-FFC6979952F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3895" y="4883281"/>
            <a:ext cx="3718560" cy="114595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FECEAA8-D6BB-4FDA-B8AD-E230FE8B802B}"/>
              </a:ext>
            </a:extLst>
          </p:cNvPr>
          <p:cNvSpPr txBox="1"/>
          <p:nvPr/>
        </p:nvSpPr>
        <p:spPr>
          <a:xfrm>
            <a:off x="6220083" y="4525141"/>
            <a:ext cx="149592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Scramjet Intake Testing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164F78-1397-4E9D-91F1-9486246FB83B}"/>
              </a:ext>
            </a:extLst>
          </p:cNvPr>
          <p:cNvSpPr txBox="1"/>
          <p:nvPr/>
        </p:nvSpPr>
        <p:spPr>
          <a:xfrm>
            <a:off x="9836219" y="4505624"/>
            <a:ext cx="12298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Free-Flight Testing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7BB54D-D573-4140-925F-EE43E8B86FD8}"/>
              </a:ext>
            </a:extLst>
          </p:cNvPr>
          <p:cNvSpPr txBox="1"/>
          <p:nvPr/>
        </p:nvSpPr>
        <p:spPr>
          <a:xfrm>
            <a:off x="5857804" y="6051087"/>
            <a:ext cx="185820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Bespoke Heat Transfer Gauges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F3D77A3-AE8B-4B0D-8C2F-0C2EDD12F1F6}"/>
              </a:ext>
            </a:extLst>
          </p:cNvPr>
          <p:cNvSpPr txBox="1"/>
          <p:nvPr/>
        </p:nvSpPr>
        <p:spPr>
          <a:xfrm>
            <a:off x="9559643" y="6303837"/>
            <a:ext cx="18966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bg1"/>
                </a:solidFill>
              </a:rPr>
              <a:t>Elliptical Cone Model (</a:t>
            </a:r>
            <a:r>
              <a:rPr lang="en-GB" sz="1050" dirty="0" err="1">
                <a:solidFill>
                  <a:schemeClr val="bg1"/>
                </a:solidFill>
              </a:rPr>
              <a:t>HiFire</a:t>
            </a:r>
            <a:r>
              <a:rPr lang="en-GB" sz="1050" dirty="0">
                <a:solidFill>
                  <a:schemeClr val="bg1"/>
                </a:solidFill>
              </a:rPr>
              <a:t> 5) </a:t>
            </a:r>
          </a:p>
        </p:txBody>
      </p:sp>
    </p:spTree>
    <p:extLst>
      <p:ext uri="{BB962C8B-B14F-4D97-AF65-F5344CB8AC3E}">
        <p14:creationId xmlns:p14="http://schemas.microsoft.com/office/powerpoint/2010/main" val="3505971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>
            <a:extLst>
              <a:ext uri="{FF2B5EF4-FFF2-40B4-BE49-F238E27FC236}">
                <a16:creationId xmlns:a16="http://schemas.microsoft.com/office/drawing/2014/main" id="{3C11F95E-7E22-4F87-AF61-C38D6AF5B7AF}"/>
              </a:ext>
            </a:extLst>
          </p:cNvPr>
          <p:cNvSpPr txBox="1">
            <a:spLocks/>
          </p:cNvSpPr>
          <p:nvPr/>
        </p:nvSpPr>
        <p:spPr>
          <a:xfrm>
            <a:off x="838200" y="573296"/>
            <a:ext cx="5753859" cy="904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Barlow Thin" pitchFamily="2" charset="77"/>
                <a:ea typeface="+mj-ea"/>
                <a:cs typeface="+mj-cs"/>
              </a:defRPr>
            </a:lvl1pPr>
          </a:lstStyle>
          <a:p>
            <a:r>
              <a:rPr lang="en-GB" sz="4000"/>
              <a:t>The Stalker Tunnel (T6)</a:t>
            </a:r>
            <a:endParaRPr lang="en-GB" sz="40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F912CE-93EC-4104-942B-C543C584FD35}"/>
              </a:ext>
            </a:extLst>
          </p:cNvPr>
          <p:cNvGrpSpPr/>
          <p:nvPr/>
        </p:nvGrpSpPr>
        <p:grpSpPr>
          <a:xfrm>
            <a:off x="1582089" y="1321999"/>
            <a:ext cx="8682125" cy="877137"/>
            <a:chOff x="254000" y="1657999"/>
            <a:chExt cx="11686545" cy="11806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B98C1B50-255B-44DE-8960-42B7E31D1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6545" y="1657999"/>
              <a:ext cx="11684000" cy="1180667"/>
            </a:xfrm>
            <a:prstGeom prst="rect">
              <a:avLst/>
            </a:prstGeom>
            <a:ln w="19050">
              <a:solidFill>
                <a:srgbClr val="14133B"/>
              </a:solidFill>
            </a:ln>
          </p:spPr>
        </p:pic>
        <p:pic>
          <p:nvPicPr>
            <p:cNvPr id="19" name="Graphic 18" descr="Man">
              <a:extLst>
                <a:ext uri="{FF2B5EF4-FFF2-40B4-BE49-F238E27FC236}">
                  <a16:creationId xmlns:a16="http://schemas.microsoft.com/office/drawing/2014/main" id="{94217811-C5D4-4945-9EAE-59086A66F6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54000" y="1975066"/>
              <a:ext cx="510545" cy="863600"/>
            </a:xfrm>
            <a:prstGeom prst="rect">
              <a:avLst/>
            </a:prstGeom>
          </p:spPr>
        </p:pic>
      </p:grpSp>
      <p:pic>
        <p:nvPicPr>
          <p:cNvPr id="20" name="Picture 2">
            <a:extLst>
              <a:ext uri="{FF2B5EF4-FFF2-40B4-BE49-F238E27FC236}">
                <a16:creationId xmlns:a16="http://schemas.microsoft.com/office/drawing/2014/main" id="{2C1808D4-3781-4E92-906E-C373CAAB49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45221" y="2310056"/>
            <a:ext cx="2168825" cy="1212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A picture containing indoor, several&#10;&#10;Description automatically generated">
            <a:extLst>
              <a:ext uri="{FF2B5EF4-FFF2-40B4-BE49-F238E27FC236}">
                <a16:creationId xmlns:a16="http://schemas.microsoft.com/office/drawing/2014/main" id="{5FAC9A2A-ABD5-40E1-B068-CC7438183F6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19" y="2324355"/>
            <a:ext cx="7830937" cy="1214623"/>
          </a:xfrm>
          <a:prstGeom prst="rect">
            <a:avLst/>
          </a:prstGeom>
          <a:ln w="19050">
            <a:noFill/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E5A2C2B-DFDA-4D9A-8F78-650DC0C56CC7}"/>
              </a:ext>
            </a:extLst>
          </p:cNvPr>
          <p:cNvSpPr txBox="1"/>
          <p:nvPr/>
        </p:nvSpPr>
        <p:spPr>
          <a:xfrm>
            <a:off x="332668" y="4050056"/>
            <a:ext cx="5151120" cy="2292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Tx/>
              <a:buChar char="-"/>
            </a:pPr>
            <a:endParaRPr lang="en-GB" sz="9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Constructed &amp; Commissioned: 2014 - 2018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Shots to date: 500 [1 Shot/day]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Typical test campaign: 4-6 weeks</a:t>
            </a:r>
          </a:p>
          <a:p>
            <a:endParaRPr lang="en-GB" sz="400" dirty="0">
              <a:solidFill>
                <a:schemeClr val="bg1"/>
              </a:solidFill>
            </a:endParaRPr>
          </a:p>
          <a:p>
            <a:endParaRPr lang="en-GB" sz="4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Nozzles: M7, M8, M10, Nozzle Exit 96 to 280mm. 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Flow Speed: up to 18km/s</a:t>
            </a: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Operating Range </a:t>
            </a:r>
          </a:p>
          <a:p>
            <a:pPr lvl="1"/>
            <a:r>
              <a:rPr lang="en-GB" sz="1400" dirty="0">
                <a:solidFill>
                  <a:schemeClr val="bg1"/>
                </a:solidFill>
              </a:rPr>
              <a:t>	</a:t>
            </a:r>
            <a:r>
              <a:rPr lang="de-DE" sz="1400" dirty="0">
                <a:solidFill>
                  <a:schemeClr val="bg1"/>
                </a:solidFill>
              </a:rPr>
              <a:t>1,500 K &lt; T</a:t>
            </a:r>
            <a:r>
              <a:rPr lang="de-DE" sz="1400" baseline="-25000" dirty="0">
                <a:solidFill>
                  <a:schemeClr val="bg1"/>
                </a:solidFill>
              </a:rPr>
              <a:t>0</a:t>
            </a:r>
            <a:r>
              <a:rPr lang="de-DE" sz="1400" dirty="0">
                <a:solidFill>
                  <a:schemeClr val="bg1"/>
                </a:solidFill>
              </a:rPr>
              <a:t> &lt; 20,000 K</a:t>
            </a:r>
          </a:p>
          <a:p>
            <a:pPr lvl="2"/>
            <a:r>
              <a:rPr lang="de-DE" sz="1400" dirty="0">
                <a:solidFill>
                  <a:schemeClr val="bg1"/>
                </a:solidFill>
              </a:rPr>
              <a:t>10 MPa &lt; P</a:t>
            </a:r>
            <a:r>
              <a:rPr lang="de-DE" sz="1400" baseline="-25000" dirty="0">
                <a:solidFill>
                  <a:schemeClr val="bg1"/>
                </a:solidFill>
              </a:rPr>
              <a:t>0</a:t>
            </a:r>
            <a:r>
              <a:rPr lang="de-DE" sz="1400" dirty="0">
                <a:solidFill>
                  <a:schemeClr val="bg1"/>
                </a:solidFill>
              </a:rPr>
              <a:t> &lt; 1000 Mpa</a:t>
            </a:r>
            <a:endParaRPr lang="en-GB" sz="1400" dirty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GB" sz="1400" dirty="0">
                <a:solidFill>
                  <a:schemeClr val="bg1"/>
                </a:solidFill>
              </a:rPr>
              <a:t>Flow Duration: 2</a:t>
            </a:r>
            <a:r>
              <a:rPr lang="el-GR" sz="1400" dirty="0">
                <a:solidFill>
                  <a:schemeClr val="bg1"/>
                </a:solidFill>
              </a:rPr>
              <a:t> μ</a:t>
            </a:r>
            <a:r>
              <a:rPr lang="en-GB" sz="1400" dirty="0">
                <a:solidFill>
                  <a:schemeClr val="bg1"/>
                </a:solidFill>
              </a:rPr>
              <a:t>s to 5 </a:t>
            </a:r>
            <a:r>
              <a:rPr lang="en-GB" sz="1400" dirty="0" err="1">
                <a:solidFill>
                  <a:schemeClr val="bg1"/>
                </a:solidFill>
              </a:rPr>
              <a:t>ms</a:t>
            </a:r>
            <a:r>
              <a:rPr lang="en-GB" sz="14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F3C782-9622-4751-9DD2-F72460C4A497}"/>
              </a:ext>
            </a:extLst>
          </p:cNvPr>
          <p:cNvSpPr txBox="1"/>
          <p:nvPr/>
        </p:nvSpPr>
        <p:spPr>
          <a:xfrm>
            <a:off x="3861435" y="3603824"/>
            <a:ext cx="44691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u="sng" dirty="0">
                <a:solidFill>
                  <a:schemeClr val="bg1"/>
                </a:solidFill>
              </a:rPr>
              <a:t>Free-Piston Driven Multi-Mode Shock Tunnel</a:t>
            </a:r>
            <a:endParaRPr lang="en-GB" u="sng" dirty="0">
              <a:solidFill>
                <a:schemeClr val="bg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4872C1-9074-4752-8CC9-0CB7DAA46FCC}"/>
              </a:ext>
            </a:extLst>
          </p:cNvPr>
          <p:cNvGrpSpPr/>
          <p:nvPr/>
        </p:nvGrpSpPr>
        <p:grpSpPr>
          <a:xfrm>
            <a:off x="5483788" y="4133905"/>
            <a:ext cx="7119692" cy="2409135"/>
            <a:chOff x="5171368" y="4133905"/>
            <a:chExt cx="7119692" cy="240913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C15484D-6A3A-4363-A74F-84C1D79ECA4B}"/>
                </a:ext>
              </a:extLst>
            </p:cNvPr>
            <p:cNvSpPr txBox="1"/>
            <p:nvPr/>
          </p:nvSpPr>
          <p:spPr>
            <a:xfrm>
              <a:off x="7977314" y="4148205"/>
              <a:ext cx="4313746" cy="11695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Mode 2: (Aluminium) Shock Tube* 	</a:t>
              </a:r>
            </a:p>
            <a:p>
              <a:pPr lvl="2"/>
              <a:r>
                <a:rPr lang="en-GB" sz="1400" dirty="0">
                  <a:solidFill>
                    <a:schemeClr val="bg1"/>
                  </a:solidFill>
                </a:rPr>
                <a:t>→ Low carbon contamination</a:t>
              </a:r>
            </a:p>
            <a:p>
              <a:pPr lvl="2"/>
              <a:r>
                <a:rPr lang="en-GB" sz="1400" dirty="0">
                  <a:solidFill>
                    <a:schemeClr val="bg1"/>
                  </a:solidFill>
                </a:rPr>
                <a:t>→ Boundary layer effects reduced</a:t>
              </a:r>
            </a:p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	→ Max Speed 12 km/s</a:t>
              </a:r>
            </a:p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	→ Test Time  2-50</a:t>
              </a:r>
              <a:r>
                <a:rPr lang="el-GR" sz="1400" dirty="0">
                  <a:solidFill>
                    <a:schemeClr val="bg1"/>
                  </a:solidFill>
                </a:rPr>
                <a:t> μ</a:t>
              </a:r>
              <a:r>
                <a:rPr lang="en-GB" sz="1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BDDDD97-5DB4-4ACC-8C1B-BDB17087480C}"/>
                </a:ext>
              </a:extLst>
            </p:cNvPr>
            <p:cNvSpPr txBox="1"/>
            <p:nvPr/>
          </p:nvSpPr>
          <p:spPr>
            <a:xfrm>
              <a:off x="7977314" y="5603028"/>
              <a:ext cx="3817348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Mode 4: Reflected Shock Tunnel </a:t>
              </a:r>
            </a:p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	 → Max Speed 6.5 km/s</a:t>
              </a:r>
            </a:p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	 → Test Time  1-5 </a:t>
              </a:r>
              <a:r>
                <a:rPr lang="en-GB" sz="1400" dirty="0" err="1">
                  <a:solidFill>
                    <a:schemeClr val="bg1"/>
                  </a:solidFill>
                </a:rPr>
                <a:t>ms</a:t>
              </a:r>
              <a:endParaRPr lang="en-GB" sz="1400" dirty="0">
                <a:solidFill>
                  <a:schemeClr val="bg1"/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70C9796-F8C0-404D-AE0D-6A13AF8E7522}"/>
                </a:ext>
              </a:extLst>
            </p:cNvPr>
            <p:cNvSpPr txBox="1"/>
            <p:nvPr/>
          </p:nvSpPr>
          <p:spPr>
            <a:xfrm>
              <a:off x="5171368" y="5603028"/>
              <a:ext cx="3899726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Mode 3: Expansion Tube/Tunnel* </a:t>
              </a:r>
            </a:p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	 → Max Speed 12 km/s</a:t>
              </a:r>
            </a:p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	 → Test Time 50-500</a:t>
              </a:r>
              <a:r>
                <a:rPr lang="el-GR" sz="1400" dirty="0">
                  <a:solidFill>
                    <a:schemeClr val="bg1"/>
                  </a:solidFill>
                </a:rPr>
                <a:t> μ</a:t>
              </a:r>
              <a:r>
                <a:rPr lang="en-GB" sz="1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D114A2E-AB37-4D25-A01F-0607A31D1790}"/>
                </a:ext>
              </a:extLst>
            </p:cNvPr>
            <p:cNvSpPr txBox="1"/>
            <p:nvPr/>
          </p:nvSpPr>
          <p:spPr>
            <a:xfrm>
              <a:off x="5171368" y="4133906"/>
              <a:ext cx="409276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Mode 1: Straight Through</a:t>
              </a:r>
            </a:p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                Shock Tube* </a:t>
              </a:r>
            </a:p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	 → Max Speed 18 km/s</a:t>
              </a:r>
            </a:p>
            <a:p>
              <a:pPr lvl="1"/>
              <a:r>
                <a:rPr lang="en-GB" sz="1400" dirty="0">
                  <a:solidFill>
                    <a:schemeClr val="bg1"/>
                  </a:solidFill>
                </a:rPr>
                <a:t>	 → Test Time  2-50</a:t>
              </a:r>
              <a:r>
                <a:rPr lang="el-GR" sz="1400" dirty="0">
                  <a:solidFill>
                    <a:schemeClr val="bg1"/>
                  </a:solidFill>
                </a:rPr>
                <a:t> μ</a:t>
              </a:r>
              <a:r>
                <a:rPr lang="en-GB" sz="1400" dirty="0">
                  <a:solidFill>
                    <a:schemeClr val="bg1"/>
                  </a:solidFill>
                </a:rPr>
                <a:t>s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A57B6DDA-8C80-407F-84AB-30D827739A47}"/>
                </a:ext>
              </a:extLst>
            </p:cNvPr>
            <p:cNvSpPr/>
            <p:nvPr/>
          </p:nvSpPr>
          <p:spPr>
            <a:xfrm>
              <a:off x="5593080" y="4133906"/>
              <a:ext cx="2727960" cy="1285664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0FCBA533-865D-416F-BB20-AEBA0259185A}"/>
                </a:ext>
              </a:extLst>
            </p:cNvPr>
            <p:cNvSpPr/>
            <p:nvPr/>
          </p:nvSpPr>
          <p:spPr>
            <a:xfrm>
              <a:off x="5576911" y="5550418"/>
              <a:ext cx="2744129" cy="99262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68C9A2CD-9576-43B3-8A0C-A974E4BAAEB3}"/>
                </a:ext>
              </a:extLst>
            </p:cNvPr>
            <p:cNvSpPr/>
            <p:nvPr/>
          </p:nvSpPr>
          <p:spPr>
            <a:xfrm>
              <a:off x="8435092" y="5528586"/>
              <a:ext cx="3213275" cy="992622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C4B5D0F2-34A6-412C-9911-27488A81112A}"/>
                </a:ext>
              </a:extLst>
            </p:cNvPr>
            <p:cNvSpPr/>
            <p:nvPr/>
          </p:nvSpPr>
          <p:spPr>
            <a:xfrm>
              <a:off x="8435092" y="4133905"/>
              <a:ext cx="3213275" cy="128566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/>
            </a:p>
          </p:txBody>
        </p:sp>
      </p:grpSp>
    </p:spTree>
    <p:extLst>
      <p:ext uri="{BB962C8B-B14F-4D97-AF65-F5344CB8AC3E}">
        <p14:creationId xmlns:p14="http://schemas.microsoft.com/office/powerpoint/2010/main" val="56539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icture containing dark, kitchen appliance&#10;&#10;Description automatically generated">
            <a:extLst>
              <a:ext uri="{FF2B5EF4-FFF2-40B4-BE49-F238E27FC236}">
                <a16:creationId xmlns:a16="http://schemas.microsoft.com/office/drawing/2014/main" id="{9AA27F11-FF44-4FF9-9708-7A0C7396C4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27142" y="4068785"/>
            <a:ext cx="4283752" cy="224927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1B20DBC1-BBDD-4B17-B075-A83E86EF84A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7142" y="1339736"/>
            <a:ext cx="4283752" cy="224927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5B26EDA1-FE67-4E9B-8CB3-BBB4EB9D79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4296" y="1339736"/>
            <a:ext cx="3223733" cy="22664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A3B77C-95B5-453F-B2F8-74390F438F3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54235" y="4047311"/>
            <a:ext cx="3183795" cy="2273858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0C88260-5CCD-4D79-8794-2B4422E205C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53" y="5492993"/>
            <a:ext cx="787400" cy="81564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70A83E7-1A3C-48AC-920C-C0EB933B9BE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995" y="5487470"/>
            <a:ext cx="749493" cy="82116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6B2E66DA-C5F5-4462-82CF-20DD8A06DE4B}"/>
              </a:ext>
            </a:extLst>
          </p:cNvPr>
          <p:cNvSpPr txBox="1">
            <a:spLocks/>
          </p:cNvSpPr>
          <p:nvPr/>
        </p:nvSpPr>
        <p:spPr>
          <a:xfrm>
            <a:off x="7808238" y="6305479"/>
            <a:ext cx="3939427" cy="677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i="1" dirty="0">
                <a:solidFill>
                  <a:schemeClr val="bg1"/>
                </a:solidFill>
              </a:rPr>
              <a:t>Sub-scale Galileo model tested at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i="1" dirty="0">
                <a:solidFill>
                  <a:schemeClr val="bg1"/>
                </a:solidFill>
              </a:rPr>
              <a:t>18.0 km/s for Neptune entry (84.5% H</a:t>
            </a:r>
            <a:r>
              <a:rPr lang="en-GB" sz="1100" i="1" baseline="-25000" dirty="0">
                <a:solidFill>
                  <a:schemeClr val="bg1"/>
                </a:solidFill>
              </a:rPr>
              <a:t>2</a:t>
            </a:r>
            <a:r>
              <a:rPr lang="en-GB" sz="1100" i="1" dirty="0">
                <a:solidFill>
                  <a:schemeClr val="bg1"/>
                </a:solidFill>
              </a:rPr>
              <a:t> / 15% He / 0.5% CH</a:t>
            </a:r>
            <a:r>
              <a:rPr lang="en-GB" sz="1100" i="1" baseline="-25000" dirty="0">
                <a:solidFill>
                  <a:schemeClr val="bg1"/>
                </a:solidFill>
              </a:rPr>
              <a:t>4</a:t>
            </a:r>
            <a:r>
              <a:rPr lang="en-GB" sz="1100" i="1" dirty="0">
                <a:solidFill>
                  <a:schemeClr val="bg1"/>
                </a:solidFill>
              </a:rPr>
              <a:t>).</a:t>
            </a:r>
            <a:endParaRPr lang="en-GB" sz="1100" i="1" baseline="-25000" dirty="0">
              <a:solidFill>
                <a:schemeClr val="bg1"/>
              </a:solidFill>
            </a:endParaRP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C239D185-EE83-4F96-B458-4E2453B1FF82}"/>
              </a:ext>
            </a:extLst>
          </p:cNvPr>
          <p:cNvSpPr txBox="1">
            <a:spLocks/>
          </p:cNvSpPr>
          <p:nvPr/>
        </p:nvSpPr>
        <p:spPr>
          <a:xfrm>
            <a:off x="7390372" y="3589008"/>
            <a:ext cx="4357294" cy="27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chemeClr val="bg1"/>
                </a:solidFill>
              </a:rPr>
              <a:t>Double-cone model tested in Expansion Tunnel mode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chemeClr val="bg1"/>
                </a:solidFill>
              </a:rPr>
              <a:t>at 6.3 km/s (19.8 MJ/kg) for earth entry. </a:t>
            </a:r>
            <a:endParaRPr lang="en-GB" sz="1000" i="1" baseline="-250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A017A8B-F1D0-4678-843A-F30B3EF488D7}"/>
              </a:ext>
            </a:extLst>
          </p:cNvPr>
          <p:cNvSpPr txBox="1"/>
          <p:nvPr/>
        </p:nvSpPr>
        <p:spPr>
          <a:xfrm>
            <a:off x="481106" y="2241307"/>
            <a:ext cx="31840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bg1"/>
                </a:solidFill>
              </a:rPr>
              <a:t>Visible, Near-IR Spectroscopy</a:t>
            </a:r>
          </a:p>
          <a:p>
            <a:r>
              <a:rPr lang="en-GB" sz="1400" i="1" dirty="0">
                <a:solidFill>
                  <a:schemeClr val="bg1"/>
                </a:solidFill>
              </a:rPr>
              <a:t>Vacuum Ultra-Violet Spectroscopy</a:t>
            </a:r>
          </a:p>
          <a:p>
            <a:endParaRPr lang="en-GB" sz="1400" i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Atmosphere Gas Composition Matching (Inc Flammable gas)</a:t>
            </a: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bg1"/>
                </a:solidFill>
              </a:rPr>
              <a:t>LEO Return	~11km/s</a:t>
            </a: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bg1"/>
                </a:solidFill>
              </a:rPr>
              <a:t>Mars Return	~16km/s</a:t>
            </a:r>
          </a:p>
          <a:p>
            <a:pPr marL="285750" indent="-285750">
              <a:buFontTx/>
              <a:buChar char="-"/>
            </a:pPr>
            <a:r>
              <a:rPr lang="en-GB" sz="1400" i="1" dirty="0">
                <a:solidFill>
                  <a:schemeClr val="bg1"/>
                </a:solidFill>
              </a:rPr>
              <a:t>Gas Giant Entry 	~19km/s (*30km/s)</a:t>
            </a:r>
          </a:p>
          <a:p>
            <a:endParaRPr lang="en-GB" sz="1400" i="1" dirty="0">
              <a:solidFill>
                <a:schemeClr val="bg1"/>
              </a:solidFill>
            </a:endParaRPr>
          </a:p>
          <a:p>
            <a:r>
              <a:rPr lang="en-GB" sz="1400" i="1" dirty="0">
                <a:solidFill>
                  <a:schemeClr val="bg1"/>
                </a:solidFill>
              </a:rPr>
              <a:t>Bespoke Diamond Heat Transfer Gauges</a:t>
            </a:r>
          </a:p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9" name="Title 2">
            <a:extLst>
              <a:ext uri="{FF2B5EF4-FFF2-40B4-BE49-F238E27FC236}">
                <a16:creationId xmlns:a16="http://schemas.microsoft.com/office/drawing/2014/main" id="{8C66B3FF-E02A-4867-95D0-071D30B9A0BC}"/>
              </a:ext>
            </a:extLst>
          </p:cNvPr>
          <p:cNvSpPr txBox="1">
            <a:spLocks/>
          </p:cNvSpPr>
          <p:nvPr/>
        </p:nvSpPr>
        <p:spPr>
          <a:xfrm>
            <a:off x="838200" y="573296"/>
            <a:ext cx="5753859" cy="904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Barlow Thin" pitchFamily="2" charset="77"/>
                <a:ea typeface="+mj-ea"/>
                <a:cs typeface="+mj-cs"/>
              </a:defRPr>
            </a:lvl1pPr>
          </a:lstStyle>
          <a:p>
            <a:r>
              <a:rPr lang="en-GB" sz="4000"/>
              <a:t>The Stalker Tunnel (T6)</a:t>
            </a:r>
            <a:endParaRPr lang="en-GB" sz="4000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D39C779-C4B4-43E1-9EBA-0D3B6CE879EB}"/>
              </a:ext>
            </a:extLst>
          </p:cNvPr>
          <p:cNvGrpSpPr/>
          <p:nvPr/>
        </p:nvGrpSpPr>
        <p:grpSpPr>
          <a:xfrm>
            <a:off x="-5058717" y="817948"/>
            <a:ext cx="4355189" cy="1082104"/>
            <a:chOff x="14969736" y="6942990"/>
            <a:chExt cx="5003272" cy="10821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3FF000A-1782-4026-B2D8-DA6B9053ED01}"/>
                </a:ext>
              </a:extLst>
            </p:cNvPr>
            <p:cNvSpPr txBox="1"/>
            <p:nvPr/>
          </p:nvSpPr>
          <p:spPr>
            <a:xfrm>
              <a:off x="14969736" y="6947876"/>
              <a:ext cx="500327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Non-Equilibrium Thermochemistry</a:t>
              </a:r>
            </a:p>
            <a:p>
              <a:pPr algn="ctr"/>
              <a:endParaRPr lang="en-GB" sz="3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Planetary Entry Aerothermodynamics 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Satellite demise, Planetary Probes, Capsules</a:t>
              </a:r>
            </a:p>
            <a:p>
              <a:pPr algn="ctr"/>
              <a:endParaRPr lang="en-GB" sz="5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Inter-Facility Comparisons (EAST) &amp; CFD Validation</a:t>
              </a:r>
            </a:p>
          </p:txBody>
        </p:sp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D723E37E-4441-41D6-A641-719343B49E10}"/>
                </a:ext>
              </a:extLst>
            </p:cNvPr>
            <p:cNvSpPr/>
            <p:nvPr/>
          </p:nvSpPr>
          <p:spPr>
            <a:xfrm>
              <a:off x="15250496" y="6942990"/>
              <a:ext cx="4429775" cy="1082104"/>
            </a:xfrm>
            <a:prstGeom prst="roundRect">
              <a:avLst>
                <a:gd name="adj" fmla="val 875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F267428A-59CA-4C90-BE19-8983B6186046}"/>
              </a:ext>
            </a:extLst>
          </p:cNvPr>
          <p:cNvSpPr txBox="1">
            <a:spLocks/>
          </p:cNvSpPr>
          <p:nvPr/>
        </p:nvSpPr>
        <p:spPr>
          <a:xfrm>
            <a:off x="3718134" y="6300900"/>
            <a:ext cx="3672237" cy="27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i="1" dirty="0">
                <a:solidFill>
                  <a:schemeClr val="bg1"/>
                </a:solidFill>
              </a:rPr>
              <a:t>Satellite demise heat transfer testing at 6.5 km/s for LEO return.</a:t>
            </a:r>
            <a:endParaRPr lang="en-GB" sz="1050" i="1" baseline="-25000" dirty="0">
              <a:solidFill>
                <a:schemeClr val="bg1"/>
              </a:solidFill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C79DFD10-44D3-404D-8346-7438ED334452}"/>
              </a:ext>
            </a:extLst>
          </p:cNvPr>
          <p:cNvSpPr txBox="1">
            <a:spLocks/>
          </p:cNvSpPr>
          <p:nvPr/>
        </p:nvSpPr>
        <p:spPr>
          <a:xfrm>
            <a:off x="3375605" y="3596032"/>
            <a:ext cx="4357294" cy="27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Non-Equilibrium Flow behind a shock wave at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 7.3 km/s for Mars entry (95.8% CO2 / 4.2% N2)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100" i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35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">
            <a:extLst>
              <a:ext uri="{FF2B5EF4-FFF2-40B4-BE49-F238E27FC236}">
                <a16:creationId xmlns:a16="http://schemas.microsoft.com/office/drawing/2014/main" id="{7C3E0123-A786-4E9B-80CC-D16F32EFB4C9}"/>
              </a:ext>
            </a:extLst>
          </p:cNvPr>
          <p:cNvSpPr txBox="1">
            <a:spLocks/>
          </p:cNvSpPr>
          <p:nvPr/>
        </p:nvSpPr>
        <p:spPr>
          <a:xfrm>
            <a:off x="838200" y="573296"/>
            <a:ext cx="5753859" cy="9041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Barlow Thin" pitchFamily="2" charset="77"/>
                <a:ea typeface="+mj-ea"/>
                <a:cs typeface="+mj-cs"/>
              </a:defRPr>
            </a:lvl1pPr>
          </a:lstStyle>
          <a:p>
            <a:r>
              <a:rPr lang="en-GB" sz="4000"/>
              <a:t>The Stalker Tunnel (T6)</a:t>
            </a:r>
            <a:endParaRPr lang="en-GB" sz="40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D7FEB7-F8B5-4A41-A452-FB21CEDFBEB9}"/>
              </a:ext>
            </a:extLst>
          </p:cNvPr>
          <p:cNvGrpSpPr/>
          <p:nvPr/>
        </p:nvGrpSpPr>
        <p:grpSpPr>
          <a:xfrm>
            <a:off x="39939" y="2417228"/>
            <a:ext cx="3914296" cy="1450331"/>
            <a:chOff x="14969736" y="6942990"/>
            <a:chExt cx="5003272" cy="1082104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6CE6104-BC98-4C8A-A7B4-9051B3BCFA64}"/>
                </a:ext>
              </a:extLst>
            </p:cNvPr>
            <p:cNvSpPr txBox="1"/>
            <p:nvPr/>
          </p:nvSpPr>
          <p:spPr>
            <a:xfrm>
              <a:off x="14969736" y="6947876"/>
              <a:ext cx="5003272" cy="94150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Non-Equilibrium Thermochemistry</a:t>
              </a:r>
            </a:p>
            <a:p>
              <a:pPr algn="ctr"/>
              <a:endParaRPr lang="en-GB" sz="3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Planetary Entry Aerothermodynamics </a:t>
              </a:r>
            </a:p>
            <a:p>
              <a:pPr algn="ctr"/>
              <a:r>
                <a:rPr lang="en-GB" sz="1200" dirty="0">
                  <a:solidFill>
                    <a:schemeClr val="bg1"/>
                  </a:solidFill>
                </a:rPr>
                <a:t>Satellite Demise, Planetary Probes, Capsules</a:t>
              </a:r>
            </a:p>
            <a:p>
              <a:pPr algn="ctr"/>
              <a:endParaRPr lang="en-GB" sz="500" dirty="0">
                <a:solidFill>
                  <a:schemeClr val="bg1"/>
                </a:solidFill>
              </a:endParaRP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Inter-Facility Comparisons (EAST) </a:t>
              </a:r>
            </a:p>
            <a:p>
              <a:pPr algn="ctr"/>
              <a:r>
                <a:rPr lang="en-GB" sz="1400" dirty="0">
                  <a:solidFill>
                    <a:schemeClr val="bg1"/>
                  </a:solidFill>
                </a:rPr>
                <a:t>&amp; CFD Validation</a:t>
              </a:r>
            </a:p>
          </p:txBody>
        </p:sp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5D5E7416-F06C-4153-A189-ED9078035A4E}"/>
                </a:ext>
              </a:extLst>
            </p:cNvPr>
            <p:cNvSpPr/>
            <p:nvPr/>
          </p:nvSpPr>
          <p:spPr>
            <a:xfrm>
              <a:off x="15250496" y="6942990"/>
              <a:ext cx="4429775" cy="1082104"/>
            </a:xfrm>
            <a:prstGeom prst="roundRect">
              <a:avLst>
                <a:gd name="adj" fmla="val 8759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32" name="Picture 31" descr="A picture containing dark, kitchen appliance&#10;&#10;Description automatically generated">
            <a:extLst>
              <a:ext uri="{FF2B5EF4-FFF2-40B4-BE49-F238E27FC236}">
                <a16:creationId xmlns:a16="http://schemas.microsoft.com/office/drawing/2014/main" id="{D87122BD-54F4-4F34-A14E-3F7775D63F1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427142" y="4068785"/>
            <a:ext cx="4283752" cy="224927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3" name="Picture 32" descr="A picture containing kitchen appliance&#10;&#10;Description automatically generated">
            <a:extLst>
              <a:ext uri="{FF2B5EF4-FFF2-40B4-BE49-F238E27FC236}">
                <a16:creationId xmlns:a16="http://schemas.microsoft.com/office/drawing/2014/main" id="{61A432E6-630F-416A-85D9-DF743924FE2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27142" y="1339736"/>
            <a:ext cx="4283752" cy="224927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34" name="Picture 3">
            <a:extLst>
              <a:ext uri="{FF2B5EF4-FFF2-40B4-BE49-F238E27FC236}">
                <a16:creationId xmlns:a16="http://schemas.microsoft.com/office/drawing/2014/main" id="{CCAB1442-5BD9-4EB3-8225-DA45C7D5E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4296" y="1339736"/>
            <a:ext cx="3223733" cy="226643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DE598BA-64BB-418B-BD46-E92DEF2D016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3954235" y="4047311"/>
            <a:ext cx="3183795" cy="2273858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CF234588-D958-4C7C-A253-4B4C87F1C5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8053" y="5492993"/>
            <a:ext cx="787400" cy="81564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B4FC15C-F232-466A-A6CA-1133888C41E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995" y="5487470"/>
            <a:ext cx="749493" cy="82116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3653C042-9D3C-4278-B0D5-7C9B8675FFA6}"/>
              </a:ext>
            </a:extLst>
          </p:cNvPr>
          <p:cNvSpPr txBox="1">
            <a:spLocks/>
          </p:cNvSpPr>
          <p:nvPr/>
        </p:nvSpPr>
        <p:spPr>
          <a:xfrm>
            <a:off x="7808238" y="6305479"/>
            <a:ext cx="3939427" cy="6772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i="1" dirty="0">
                <a:solidFill>
                  <a:schemeClr val="bg1"/>
                </a:solidFill>
              </a:rPr>
              <a:t>Sub-scale Galileo model tested at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100" i="1" dirty="0">
                <a:solidFill>
                  <a:schemeClr val="bg1"/>
                </a:solidFill>
              </a:rPr>
              <a:t>18.0 km/s for Neptune entry (84.5% H</a:t>
            </a:r>
            <a:r>
              <a:rPr lang="en-GB" sz="1100" i="1" baseline="-25000" dirty="0">
                <a:solidFill>
                  <a:schemeClr val="bg1"/>
                </a:solidFill>
              </a:rPr>
              <a:t>2</a:t>
            </a:r>
            <a:r>
              <a:rPr lang="en-GB" sz="1100" i="1" dirty="0">
                <a:solidFill>
                  <a:schemeClr val="bg1"/>
                </a:solidFill>
              </a:rPr>
              <a:t> / 15% He / 0.5% CH</a:t>
            </a:r>
            <a:r>
              <a:rPr lang="en-GB" sz="1100" i="1" baseline="-25000" dirty="0">
                <a:solidFill>
                  <a:schemeClr val="bg1"/>
                </a:solidFill>
              </a:rPr>
              <a:t>4</a:t>
            </a:r>
            <a:r>
              <a:rPr lang="en-GB" sz="1100" i="1" dirty="0">
                <a:solidFill>
                  <a:schemeClr val="bg1"/>
                </a:solidFill>
              </a:rPr>
              <a:t>).</a:t>
            </a:r>
            <a:endParaRPr lang="en-GB" sz="1100" i="1" baseline="-25000" dirty="0">
              <a:solidFill>
                <a:schemeClr val="bg1"/>
              </a:solidFill>
            </a:endParaRPr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536B8809-C55A-4329-9EA4-84B19C6F9951}"/>
              </a:ext>
            </a:extLst>
          </p:cNvPr>
          <p:cNvSpPr txBox="1">
            <a:spLocks/>
          </p:cNvSpPr>
          <p:nvPr/>
        </p:nvSpPr>
        <p:spPr>
          <a:xfrm>
            <a:off x="7390372" y="3589008"/>
            <a:ext cx="4357294" cy="27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chemeClr val="bg1"/>
                </a:solidFill>
              </a:rPr>
              <a:t>Double-cone model tested in Expansion Tunnel mode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i="1" dirty="0">
                <a:solidFill>
                  <a:schemeClr val="bg1"/>
                </a:solidFill>
              </a:rPr>
              <a:t>at 6.3 km/s (19.8 MJ/kg) for earth entry. </a:t>
            </a:r>
            <a:endParaRPr lang="en-GB" sz="1000" i="1" baseline="-25000" dirty="0">
              <a:solidFill>
                <a:schemeClr val="bg1"/>
              </a:solidFill>
            </a:endParaRPr>
          </a:p>
        </p:txBody>
      </p:sp>
      <p:sp>
        <p:nvSpPr>
          <p:cNvPr id="40" name="Content Placeholder 2">
            <a:extLst>
              <a:ext uri="{FF2B5EF4-FFF2-40B4-BE49-F238E27FC236}">
                <a16:creationId xmlns:a16="http://schemas.microsoft.com/office/drawing/2014/main" id="{D991080B-5015-457B-9BD9-404731C12572}"/>
              </a:ext>
            </a:extLst>
          </p:cNvPr>
          <p:cNvSpPr txBox="1">
            <a:spLocks/>
          </p:cNvSpPr>
          <p:nvPr/>
        </p:nvSpPr>
        <p:spPr>
          <a:xfrm>
            <a:off x="3718134" y="6300900"/>
            <a:ext cx="3672237" cy="27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50" i="1" dirty="0">
                <a:solidFill>
                  <a:schemeClr val="bg1"/>
                </a:solidFill>
              </a:rPr>
              <a:t>Satellite demise heat transfer testing at 6.5 km/s for LEO return.</a:t>
            </a:r>
            <a:endParaRPr lang="en-GB" sz="1050" i="1" baseline="-25000" dirty="0">
              <a:solidFill>
                <a:schemeClr val="bg1"/>
              </a:solidFill>
            </a:endParaRPr>
          </a:p>
        </p:txBody>
      </p:sp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39BA31E7-26C0-4AF7-A5D2-88EFB2469035}"/>
              </a:ext>
            </a:extLst>
          </p:cNvPr>
          <p:cNvSpPr txBox="1">
            <a:spLocks/>
          </p:cNvSpPr>
          <p:nvPr/>
        </p:nvSpPr>
        <p:spPr>
          <a:xfrm>
            <a:off x="3375605" y="3596032"/>
            <a:ext cx="4357294" cy="2760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Non-Equilibrium Flow behind a shock wave at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000" dirty="0">
                <a:solidFill>
                  <a:schemeClr val="bg1"/>
                </a:solidFill>
              </a:rPr>
              <a:t> 7.3 km/s for Mars entry (95.8% CO2 / 4.2% N2)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en-GB" sz="1100" i="1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908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randed">
      <a:dk1>
        <a:srgbClr val="041E42"/>
      </a:dk1>
      <a:lt1>
        <a:srgbClr val="FFFFFF"/>
      </a:lt1>
      <a:dk2>
        <a:srgbClr val="5E2751"/>
      </a:dk2>
      <a:lt2>
        <a:srgbClr val="890C58"/>
      </a:lt2>
      <a:accent1>
        <a:srgbClr val="00AB84"/>
      </a:accent1>
      <a:accent2>
        <a:srgbClr val="43B02A"/>
      </a:accent2>
      <a:accent3>
        <a:srgbClr val="05C3DE"/>
      </a:accent3>
      <a:accent4>
        <a:srgbClr val="4F758B"/>
      </a:accent4>
      <a:accent5>
        <a:srgbClr val="9CAF88"/>
      </a:accent5>
      <a:accent6>
        <a:srgbClr val="041E42"/>
      </a:accent6>
      <a:hlink>
        <a:srgbClr val="CE0F69"/>
      </a:hlink>
      <a:folHlink>
        <a:srgbClr val="FF9E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1095</Words>
  <Application>Microsoft Office PowerPoint</Application>
  <PresentationFormat>Widescreen</PresentationFormat>
  <Paragraphs>217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Barlow</vt:lpstr>
      <vt:lpstr>Barlow ExtraLight</vt:lpstr>
      <vt:lpstr>Barlow Thin</vt:lpstr>
      <vt:lpstr>Calibri</vt:lpstr>
      <vt:lpstr>Office Theme</vt:lpstr>
      <vt:lpstr>Oxford’s Hypersonic Test Facilities</vt:lpstr>
      <vt:lpstr>The Hypersonics Group</vt:lpstr>
      <vt:lpstr>The Tunnels</vt:lpstr>
      <vt:lpstr>High Density Tunnel (HDT)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 Density Tunnel</vt:lpstr>
      <vt:lpstr>Strengths/Challenges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Jemma Proctor</dc:creator>
  <cp:lastModifiedBy>Christopher Hambidge</cp:lastModifiedBy>
  <cp:revision>246</cp:revision>
  <dcterms:created xsi:type="dcterms:W3CDTF">2018-06-22T15:42:09Z</dcterms:created>
  <dcterms:modified xsi:type="dcterms:W3CDTF">2023-11-14T09:44:19Z</dcterms:modified>
</cp:coreProperties>
</file>