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0"/>
  </p:notesMasterIdLst>
  <p:handoutMasterIdLst>
    <p:handoutMasterId r:id="rId11"/>
  </p:handoutMasterIdLst>
  <p:sldIdLst>
    <p:sldId id="338" r:id="rId7"/>
    <p:sldId id="341" r:id="rId8"/>
    <p:sldId id="342" r:id="rId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12822982-8118-8544-A356-E062E91195B9}">
          <p14:sldIdLst>
            <p14:sldId id="338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orient="horz" pos="3747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216">
          <p15:clr>
            <a:srgbClr val="A4A3A4"/>
          </p15:clr>
        </p15:guide>
        <p15:guide id="7" pos="7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164"/>
    <a:srgbClr val="1B8DE2"/>
    <a:srgbClr val="002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1694" autoAdjust="0"/>
  </p:normalViewPr>
  <p:slideViewPr>
    <p:cSldViewPr snapToGrid="0" showGuides="1">
      <p:cViewPr varScale="1">
        <p:scale>
          <a:sx n="98" d="100"/>
          <a:sy n="98" d="100"/>
        </p:scale>
        <p:origin x="816" y="90"/>
      </p:cViewPr>
      <p:guideLst>
        <p:guide pos="3840"/>
        <p:guide orient="horz" pos="867"/>
        <p:guide orient="horz" pos="3747"/>
        <p:guide orient="horz" pos="2160"/>
        <p:guide pos="216"/>
        <p:guide pos="7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44"/>
    </p:cViewPr>
  </p:sorterViewPr>
  <p:notesViewPr>
    <p:cSldViewPr snapToGrid="0">
      <p:cViewPr varScale="1">
        <p:scale>
          <a:sx n="67" d="100"/>
          <a:sy n="67" d="100"/>
        </p:scale>
        <p:origin x="1800" y="6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BF62D-E146-4575-BF64-9CD9EBD9A626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013EE-BBD9-433A-A292-6BE9C8AF4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8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3B79-8E5E-2440-8936-D4859188BDC3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3542" y="344091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3342" y="2658666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2F6DE-C7DE-7A43-B03A-564C47736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0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344488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2F6DE-C7DE-7A43-B03A-564C477369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344488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2F6DE-C7DE-7A43-B03A-564C477369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344488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2F6DE-C7DE-7A43-B03A-564C477369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ght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00" y="1440000"/>
            <a:ext cx="5760000" cy="1440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00" y="3960000"/>
            <a:ext cx="5760000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5300363"/>
            <a:ext cx="5760000" cy="64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180975" indent="0">
              <a:buNone/>
              <a:defRPr/>
            </a:lvl2pPr>
            <a:lvl3pPr marL="404812" indent="0">
              <a:buNone/>
              <a:defRPr/>
            </a:lvl3pPr>
            <a:lvl4pPr marL="577850" indent="0">
              <a:buNone/>
              <a:defRPr/>
            </a:lvl4pPr>
            <a:lvl5pPr marL="758825" indent="0">
              <a:buNone/>
              <a:defRPr/>
            </a:lvl5pPr>
          </a:lstStyle>
          <a:p>
            <a:pPr lvl="0"/>
            <a:r>
              <a:rPr lang="en-US" dirty="0" smtClean="0"/>
              <a:t>DD Month Year</a:t>
            </a:r>
            <a:endParaRPr lang="en-US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6495699" y="4806920"/>
            <a:ext cx="5702301" cy="2051080"/>
            <a:chOff x="6495699" y="4806920"/>
            <a:chExt cx="5702301" cy="2051080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6495699" y="4806920"/>
              <a:ext cx="5702301" cy="2051080"/>
              <a:chOff x="6171077" y="4692312"/>
              <a:chExt cx="6020924" cy="2165687"/>
            </a:xfrm>
          </p:grpSpPr>
          <p:sp>
            <p:nvSpPr>
              <p:cNvPr id="34" name="Freeform 33"/>
              <p:cNvSpPr/>
              <p:nvPr userDrawn="1"/>
            </p:nvSpPr>
            <p:spPr>
              <a:xfrm>
                <a:off x="10099927" y="4692313"/>
                <a:ext cx="2092074" cy="2165686"/>
              </a:xfrm>
              <a:custGeom>
                <a:avLst/>
                <a:gdLst>
                  <a:gd name="connsiteX0" fmla="*/ 0 w 2092074"/>
                  <a:gd name="connsiteY0" fmla="*/ 0 h 2165686"/>
                  <a:gd name="connsiteX1" fmla="*/ 1 w 2092074"/>
                  <a:gd name="connsiteY1" fmla="*/ 0 h 2165686"/>
                  <a:gd name="connsiteX2" fmla="*/ 2092074 w 2092074"/>
                  <a:gd name="connsiteY2" fmla="*/ 1153207 h 2165686"/>
                  <a:gd name="connsiteX3" fmla="*/ 2092074 w 2092074"/>
                  <a:gd name="connsiteY3" fmla="*/ 2165686 h 2165686"/>
                  <a:gd name="connsiteX4" fmla="*/ 0 w 2092074"/>
                  <a:gd name="connsiteY4" fmla="*/ 2165686 h 216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2074" h="2165686">
                    <a:moveTo>
                      <a:pt x="0" y="0"/>
                    </a:moveTo>
                    <a:lnTo>
                      <a:pt x="1" y="0"/>
                    </a:lnTo>
                    <a:lnTo>
                      <a:pt x="2092074" y="1153207"/>
                    </a:lnTo>
                    <a:lnTo>
                      <a:pt x="2092074" y="2165686"/>
                    </a:lnTo>
                    <a:lnTo>
                      <a:pt x="0" y="21656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ight Triangle 23"/>
              <p:cNvSpPr/>
              <p:nvPr userDrawn="1"/>
            </p:nvSpPr>
            <p:spPr>
              <a:xfrm flipH="1">
                <a:off x="6171077" y="4692312"/>
                <a:ext cx="3928849" cy="216568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6032" y="6242604"/>
              <a:ext cx="138949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7139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00" y="1375200"/>
            <a:ext cx="7668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94200" y="1375200"/>
            <a:ext cx="3654988" cy="14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94200" y="2959782"/>
            <a:ext cx="3654988" cy="14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94200" y="4544363"/>
            <a:ext cx="3654988" cy="14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1400" y="540000"/>
            <a:ext cx="11507788" cy="5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3600" y="3543498"/>
            <a:ext cx="3384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402800" y="3543498"/>
            <a:ext cx="3384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8352000" y="3543498"/>
            <a:ext cx="3384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46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orient="horz" pos="219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454000" y="1816815"/>
            <a:ext cx="5400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348000" y="1816815"/>
            <a:ext cx="5400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454000" y="4180933"/>
            <a:ext cx="5400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6348000" y="4180933"/>
            <a:ext cx="5400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orient="horz" pos="219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ight Phot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00" y="3177001"/>
            <a:ext cx="8892000" cy="50399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15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Light Phot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inetiQ_Logo_w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2756625"/>
            <a:ext cx="6336705" cy="13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25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ark Photo)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00" y="1440000"/>
            <a:ext cx="5760000" cy="1440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00" y="3960000"/>
            <a:ext cx="5760000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5300363"/>
            <a:ext cx="5760000" cy="64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  <a:lvl3pPr marL="404812" indent="0">
              <a:buNone/>
              <a:defRPr/>
            </a:lvl3pPr>
            <a:lvl4pPr marL="577850" indent="0">
              <a:buNone/>
              <a:defRPr/>
            </a:lvl4pPr>
            <a:lvl5pPr marL="758825" indent="0">
              <a:buNone/>
              <a:defRPr/>
            </a:lvl5pPr>
          </a:lstStyle>
          <a:p>
            <a:pPr lvl="0"/>
            <a:r>
              <a:rPr lang="en-US" dirty="0" smtClean="0"/>
              <a:t>DD Month Year</a:t>
            </a:r>
            <a:endParaRPr lang="en-US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6495699" y="4806920"/>
            <a:ext cx="5702301" cy="2051080"/>
            <a:chOff x="6495699" y="4806920"/>
            <a:chExt cx="5702301" cy="2051080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6495699" y="4806920"/>
              <a:ext cx="5702301" cy="2051080"/>
              <a:chOff x="6171077" y="4692312"/>
              <a:chExt cx="6020924" cy="2165687"/>
            </a:xfrm>
          </p:grpSpPr>
          <p:sp>
            <p:nvSpPr>
              <p:cNvPr id="34" name="Freeform 33"/>
              <p:cNvSpPr/>
              <p:nvPr userDrawn="1"/>
            </p:nvSpPr>
            <p:spPr>
              <a:xfrm>
                <a:off x="10099927" y="4692313"/>
                <a:ext cx="2092074" cy="2165686"/>
              </a:xfrm>
              <a:custGeom>
                <a:avLst/>
                <a:gdLst>
                  <a:gd name="connsiteX0" fmla="*/ 0 w 2092074"/>
                  <a:gd name="connsiteY0" fmla="*/ 0 h 2165686"/>
                  <a:gd name="connsiteX1" fmla="*/ 1 w 2092074"/>
                  <a:gd name="connsiteY1" fmla="*/ 0 h 2165686"/>
                  <a:gd name="connsiteX2" fmla="*/ 2092074 w 2092074"/>
                  <a:gd name="connsiteY2" fmla="*/ 1153207 h 2165686"/>
                  <a:gd name="connsiteX3" fmla="*/ 2092074 w 2092074"/>
                  <a:gd name="connsiteY3" fmla="*/ 2165686 h 2165686"/>
                  <a:gd name="connsiteX4" fmla="*/ 0 w 2092074"/>
                  <a:gd name="connsiteY4" fmla="*/ 2165686 h 216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2074" h="2165686">
                    <a:moveTo>
                      <a:pt x="0" y="0"/>
                    </a:moveTo>
                    <a:lnTo>
                      <a:pt x="1" y="0"/>
                    </a:lnTo>
                    <a:lnTo>
                      <a:pt x="2092074" y="1153207"/>
                    </a:lnTo>
                    <a:lnTo>
                      <a:pt x="2092074" y="2165686"/>
                    </a:lnTo>
                    <a:lnTo>
                      <a:pt x="0" y="21656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ight Triangle 23"/>
              <p:cNvSpPr/>
              <p:nvPr userDrawn="1"/>
            </p:nvSpPr>
            <p:spPr>
              <a:xfrm flipH="1">
                <a:off x="6171077" y="4692312"/>
                <a:ext cx="3928849" cy="216568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6032" y="6242604"/>
              <a:ext cx="138949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8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33035" cy="6870642"/>
          </a:xfrm>
          <a:custGeom>
            <a:avLst/>
            <a:gdLst>
              <a:gd name="connsiteX0" fmla="*/ 0 w 7028508"/>
              <a:gd name="connsiteY0" fmla="*/ 0 h 6876107"/>
              <a:gd name="connsiteX1" fmla="*/ 7028508 w 7028508"/>
              <a:gd name="connsiteY1" fmla="*/ 0 h 6876107"/>
              <a:gd name="connsiteX2" fmla="*/ 7028508 w 7028508"/>
              <a:gd name="connsiteY2" fmla="*/ 6876107 h 6876107"/>
              <a:gd name="connsiteX3" fmla="*/ 0 w 7028508"/>
              <a:gd name="connsiteY3" fmla="*/ 6876107 h 6876107"/>
              <a:gd name="connsiteX4" fmla="*/ 0 w 7028508"/>
              <a:gd name="connsiteY4" fmla="*/ 0 h 6876107"/>
              <a:gd name="connsiteX0" fmla="*/ 0 w 7037561"/>
              <a:gd name="connsiteY0" fmla="*/ 0 h 6876107"/>
              <a:gd name="connsiteX1" fmla="*/ 7037561 w 7037561"/>
              <a:gd name="connsiteY1" fmla="*/ 4431672 h 6876107"/>
              <a:gd name="connsiteX2" fmla="*/ 7028508 w 7037561"/>
              <a:gd name="connsiteY2" fmla="*/ 6876107 h 6876107"/>
              <a:gd name="connsiteX3" fmla="*/ 0 w 7037561"/>
              <a:gd name="connsiteY3" fmla="*/ 6876107 h 6876107"/>
              <a:gd name="connsiteX4" fmla="*/ 0 w 7037561"/>
              <a:gd name="connsiteY4" fmla="*/ 0 h 6876107"/>
              <a:gd name="connsiteX0" fmla="*/ 0 w 7033035"/>
              <a:gd name="connsiteY0" fmla="*/ 0 h 6876107"/>
              <a:gd name="connsiteX1" fmla="*/ 7033035 w 7033035"/>
              <a:gd name="connsiteY1" fmla="*/ 3530852 h 6876107"/>
              <a:gd name="connsiteX2" fmla="*/ 7028508 w 7033035"/>
              <a:gd name="connsiteY2" fmla="*/ 6876107 h 6876107"/>
              <a:gd name="connsiteX3" fmla="*/ 0 w 7033035"/>
              <a:gd name="connsiteY3" fmla="*/ 6876107 h 6876107"/>
              <a:gd name="connsiteX4" fmla="*/ 0 w 7033035"/>
              <a:gd name="connsiteY4" fmla="*/ 0 h 6876107"/>
              <a:gd name="connsiteX0" fmla="*/ 0 w 7033035"/>
              <a:gd name="connsiteY0" fmla="*/ 0 h 6876107"/>
              <a:gd name="connsiteX1" fmla="*/ 484360 w 7033035"/>
              <a:gd name="connsiteY1" fmla="*/ 244445 h 6876107"/>
              <a:gd name="connsiteX2" fmla="*/ 7033035 w 7033035"/>
              <a:gd name="connsiteY2" fmla="*/ 3530852 h 6876107"/>
              <a:gd name="connsiteX3" fmla="*/ 7028508 w 7033035"/>
              <a:gd name="connsiteY3" fmla="*/ 6876107 h 6876107"/>
              <a:gd name="connsiteX4" fmla="*/ 0 w 7033035"/>
              <a:gd name="connsiteY4" fmla="*/ 6876107 h 6876107"/>
              <a:gd name="connsiteX5" fmla="*/ 0 w 7033035"/>
              <a:gd name="connsiteY5" fmla="*/ 0 h 6876107"/>
              <a:gd name="connsiteX0" fmla="*/ 0 w 7033035"/>
              <a:gd name="connsiteY0" fmla="*/ 0 h 6876107"/>
              <a:gd name="connsiteX1" fmla="*/ 683536 w 7033035"/>
              <a:gd name="connsiteY1" fmla="*/ 1 h 6876107"/>
              <a:gd name="connsiteX2" fmla="*/ 7033035 w 7033035"/>
              <a:gd name="connsiteY2" fmla="*/ 3530852 h 6876107"/>
              <a:gd name="connsiteX3" fmla="*/ 7028508 w 7033035"/>
              <a:gd name="connsiteY3" fmla="*/ 6876107 h 6876107"/>
              <a:gd name="connsiteX4" fmla="*/ 0 w 7033035"/>
              <a:gd name="connsiteY4" fmla="*/ 6876107 h 6876107"/>
              <a:gd name="connsiteX5" fmla="*/ 0 w 7033035"/>
              <a:gd name="connsiteY5" fmla="*/ 0 h 6876107"/>
              <a:gd name="connsiteX0" fmla="*/ 0 w 7033035"/>
              <a:gd name="connsiteY0" fmla="*/ 0 h 6876107"/>
              <a:gd name="connsiteX1" fmla="*/ 683536 w 7033035"/>
              <a:gd name="connsiteY1" fmla="*/ 1 h 6876107"/>
              <a:gd name="connsiteX2" fmla="*/ 7033035 w 7033035"/>
              <a:gd name="connsiteY2" fmla="*/ 3530852 h 6876107"/>
              <a:gd name="connsiteX3" fmla="*/ 7028508 w 7033035"/>
              <a:gd name="connsiteY3" fmla="*/ 6876107 h 6876107"/>
              <a:gd name="connsiteX4" fmla="*/ 0 w 7033035"/>
              <a:gd name="connsiteY4" fmla="*/ 3232088 h 6876107"/>
              <a:gd name="connsiteX5" fmla="*/ 0 w 7033035"/>
              <a:gd name="connsiteY5" fmla="*/ 0 h 6876107"/>
              <a:gd name="connsiteX0" fmla="*/ 0 w 7033035"/>
              <a:gd name="connsiteY0" fmla="*/ 0 h 6876107"/>
              <a:gd name="connsiteX1" fmla="*/ 683536 w 7033035"/>
              <a:gd name="connsiteY1" fmla="*/ 1 h 6876107"/>
              <a:gd name="connsiteX2" fmla="*/ 7033035 w 7033035"/>
              <a:gd name="connsiteY2" fmla="*/ 3530852 h 6876107"/>
              <a:gd name="connsiteX3" fmla="*/ 7028508 w 7033035"/>
              <a:gd name="connsiteY3" fmla="*/ 6876107 h 6876107"/>
              <a:gd name="connsiteX4" fmla="*/ 0 w 7033035"/>
              <a:gd name="connsiteY4" fmla="*/ 5051834 h 6876107"/>
              <a:gd name="connsiteX5" fmla="*/ 0 w 7033035"/>
              <a:gd name="connsiteY5" fmla="*/ 0 h 6876107"/>
              <a:gd name="connsiteX0" fmla="*/ 0 w 7033035"/>
              <a:gd name="connsiteY0" fmla="*/ 0 h 6876107"/>
              <a:gd name="connsiteX1" fmla="*/ 683536 w 7033035"/>
              <a:gd name="connsiteY1" fmla="*/ 1 h 6876107"/>
              <a:gd name="connsiteX2" fmla="*/ 7033035 w 7033035"/>
              <a:gd name="connsiteY2" fmla="*/ 3530852 h 6876107"/>
              <a:gd name="connsiteX3" fmla="*/ 7028508 w 7033035"/>
              <a:gd name="connsiteY3" fmla="*/ 6876107 h 6876107"/>
              <a:gd name="connsiteX4" fmla="*/ 3286408 w 7033035"/>
              <a:gd name="connsiteY4" fmla="*/ 5911914 h 6876107"/>
              <a:gd name="connsiteX5" fmla="*/ 0 w 7033035"/>
              <a:gd name="connsiteY5" fmla="*/ 5051834 h 6876107"/>
              <a:gd name="connsiteX6" fmla="*/ 0 w 7033035"/>
              <a:gd name="connsiteY6" fmla="*/ 0 h 6876107"/>
              <a:gd name="connsiteX0" fmla="*/ 0 w 7033035"/>
              <a:gd name="connsiteY0" fmla="*/ 0 h 6876107"/>
              <a:gd name="connsiteX1" fmla="*/ 683536 w 7033035"/>
              <a:gd name="connsiteY1" fmla="*/ 1 h 6876107"/>
              <a:gd name="connsiteX2" fmla="*/ 7033035 w 7033035"/>
              <a:gd name="connsiteY2" fmla="*/ 3530852 h 6876107"/>
              <a:gd name="connsiteX3" fmla="*/ 7028508 w 7033035"/>
              <a:gd name="connsiteY3" fmla="*/ 6876107 h 6876107"/>
              <a:gd name="connsiteX4" fmla="*/ 3114392 w 7033035"/>
              <a:gd name="connsiteY4" fmla="*/ 6867054 h 6876107"/>
              <a:gd name="connsiteX5" fmla="*/ 0 w 7033035"/>
              <a:gd name="connsiteY5" fmla="*/ 5051834 h 6876107"/>
              <a:gd name="connsiteX6" fmla="*/ 0 w 7033035"/>
              <a:gd name="connsiteY6" fmla="*/ 0 h 6876107"/>
              <a:gd name="connsiteX0" fmla="*/ 0 w 7033035"/>
              <a:gd name="connsiteY0" fmla="*/ 0 h 6880246"/>
              <a:gd name="connsiteX1" fmla="*/ 683536 w 7033035"/>
              <a:gd name="connsiteY1" fmla="*/ 1 h 6880246"/>
              <a:gd name="connsiteX2" fmla="*/ 7033035 w 7033035"/>
              <a:gd name="connsiteY2" fmla="*/ 3530852 h 6880246"/>
              <a:gd name="connsiteX3" fmla="*/ 7028508 w 7033035"/>
              <a:gd name="connsiteY3" fmla="*/ 6876107 h 6880246"/>
              <a:gd name="connsiteX4" fmla="*/ 3120970 w 7033035"/>
              <a:gd name="connsiteY4" fmla="*/ 6880246 h 6880246"/>
              <a:gd name="connsiteX5" fmla="*/ 0 w 7033035"/>
              <a:gd name="connsiteY5" fmla="*/ 5051834 h 6880246"/>
              <a:gd name="connsiteX6" fmla="*/ 0 w 7033035"/>
              <a:gd name="connsiteY6" fmla="*/ 0 h 6880246"/>
              <a:gd name="connsiteX0" fmla="*/ 0 w 7033035"/>
              <a:gd name="connsiteY0" fmla="*/ 0 h 6888782"/>
              <a:gd name="connsiteX1" fmla="*/ 683536 w 7033035"/>
              <a:gd name="connsiteY1" fmla="*/ 1 h 6888782"/>
              <a:gd name="connsiteX2" fmla="*/ 7033035 w 7033035"/>
              <a:gd name="connsiteY2" fmla="*/ 3530852 h 6888782"/>
              <a:gd name="connsiteX3" fmla="*/ 7028508 w 7033035"/>
              <a:gd name="connsiteY3" fmla="*/ 6888782 h 6888782"/>
              <a:gd name="connsiteX4" fmla="*/ 3120970 w 7033035"/>
              <a:gd name="connsiteY4" fmla="*/ 6880246 h 6888782"/>
              <a:gd name="connsiteX5" fmla="*/ 0 w 7033035"/>
              <a:gd name="connsiteY5" fmla="*/ 5051834 h 6888782"/>
              <a:gd name="connsiteX6" fmla="*/ 0 w 7033035"/>
              <a:gd name="connsiteY6" fmla="*/ 0 h 688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3035" h="6888782">
                <a:moveTo>
                  <a:pt x="0" y="0"/>
                </a:moveTo>
                <a:lnTo>
                  <a:pt x="683536" y="1"/>
                </a:lnTo>
                <a:lnTo>
                  <a:pt x="7033035" y="3530852"/>
                </a:lnTo>
                <a:cubicBezTo>
                  <a:pt x="7030017" y="4345664"/>
                  <a:pt x="7031526" y="6073970"/>
                  <a:pt x="7028508" y="6888782"/>
                </a:cubicBezTo>
                <a:lnTo>
                  <a:pt x="3120970" y="6880246"/>
                </a:lnTo>
                <a:lnTo>
                  <a:pt x="0" y="50518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798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3" name="Freeform 42"/>
          <p:cNvSpPr/>
          <p:nvPr userDrawn="1"/>
        </p:nvSpPr>
        <p:spPr>
          <a:xfrm>
            <a:off x="4624390" y="0"/>
            <a:ext cx="7232648" cy="6502401"/>
          </a:xfrm>
          <a:custGeom>
            <a:avLst/>
            <a:gdLst>
              <a:gd name="connsiteX0" fmla="*/ 0 w 7232648"/>
              <a:gd name="connsiteY0" fmla="*/ 0 h 6502401"/>
              <a:gd name="connsiteX1" fmla="*/ 1 w 7232648"/>
              <a:gd name="connsiteY1" fmla="*/ 0 h 6502401"/>
              <a:gd name="connsiteX2" fmla="*/ 1 w 7232648"/>
              <a:gd name="connsiteY2" fmla="*/ 260352 h 6502401"/>
              <a:gd name="connsiteX3" fmla="*/ 493504 w 7232648"/>
              <a:gd name="connsiteY3" fmla="*/ 0 h 6502401"/>
              <a:gd name="connsiteX4" fmla="*/ 7232648 w 7232648"/>
              <a:gd name="connsiteY4" fmla="*/ 0 h 6502401"/>
              <a:gd name="connsiteX5" fmla="*/ 7232648 w 7232648"/>
              <a:gd name="connsiteY5" fmla="*/ 2303720 h 6502401"/>
              <a:gd name="connsiteX6" fmla="*/ 0 w 7232648"/>
              <a:gd name="connsiteY6" fmla="*/ 6502401 h 6502401"/>
              <a:gd name="connsiteX7" fmla="*/ 0 w 7232648"/>
              <a:gd name="connsiteY7" fmla="*/ 0 h 650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2648" h="6502401">
                <a:moveTo>
                  <a:pt x="0" y="0"/>
                </a:moveTo>
                <a:lnTo>
                  <a:pt x="1" y="0"/>
                </a:lnTo>
                <a:lnTo>
                  <a:pt x="1" y="260352"/>
                </a:lnTo>
                <a:lnTo>
                  <a:pt x="493504" y="0"/>
                </a:lnTo>
                <a:lnTo>
                  <a:pt x="7232648" y="0"/>
                </a:lnTo>
                <a:lnTo>
                  <a:pt x="7232648" y="2303720"/>
                </a:lnTo>
                <a:lnTo>
                  <a:pt x="0" y="650240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72" dirty="0" smtClean="0"/>
              <a:t>               </a:t>
            </a:r>
            <a:endParaRPr lang="en-US" sz="972" dirty="0"/>
          </a:p>
        </p:txBody>
      </p:sp>
      <p:sp>
        <p:nvSpPr>
          <p:cNvPr id="42" name="Freeform 41"/>
          <p:cNvSpPr/>
          <p:nvPr userDrawn="1"/>
        </p:nvSpPr>
        <p:spPr>
          <a:xfrm>
            <a:off x="5452855" y="-166254"/>
            <a:ext cx="6742320" cy="2469974"/>
          </a:xfrm>
          <a:custGeom>
            <a:avLst/>
            <a:gdLst>
              <a:gd name="connsiteX0" fmla="*/ 19447 w 6742320"/>
              <a:gd name="connsiteY0" fmla="*/ 0 h 2469974"/>
              <a:gd name="connsiteX1" fmla="*/ 6739145 w 6742320"/>
              <a:gd name="connsiteY1" fmla="*/ 0 h 2469974"/>
              <a:gd name="connsiteX2" fmla="*/ 6742320 w 6742320"/>
              <a:gd name="connsiteY2" fmla="*/ 2468130 h 2469974"/>
              <a:gd name="connsiteX3" fmla="*/ 6739144 w 6742320"/>
              <a:gd name="connsiteY3" fmla="*/ 2469974 h 2469974"/>
              <a:gd name="connsiteX4" fmla="*/ 6739144 w 6742320"/>
              <a:gd name="connsiteY4" fmla="*/ 166254 h 2469974"/>
              <a:gd name="connsiteX5" fmla="*/ 0 w 6742320"/>
              <a:gd name="connsiteY5" fmla="*/ 166254 h 2469974"/>
              <a:gd name="connsiteX6" fmla="*/ 312947 w 6742320"/>
              <a:gd name="connsiteY6" fmla="*/ 1156 h 2469974"/>
              <a:gd name="connsiteX7" fmla="*/ 19447 w 6742320"/>
              <a:gd name="connsiteY7" fmla="*/ 0 h 246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2320" h="2469974">
                <a:moveTo>
                  <a:pt x="19447" y="0"/>
                </a:moveTo>
                <a:lnTo>
                  <a:pt x="6739145" y="0"/>
                </a:lnTo>
                <a:cubicBezTo>
                  <a:pt x="6741262" y="1278852"/>
                  <a:pt x="6740203" y="1189278"/>
                  <a:pt x="6742320" y="2468130"/>
                </a:cubicBezTo>
                <a:lnTo>
                  <a:pt x="6739144" y="2469974"/>
                </a:lnTo>
                <a:lnTo>
                  <a:pt x="6739144" y="166254"/>
                </a:lnTo>
                <a:lnTo>
                  <a:pt x="0" y="166254"/>
                </a:lnTo>
                <a:lnTo>
                  <a:pt x="312947" y="1156"/>
                </a:lnTo>
                <a:lnTo>
                  <a:pt x="19447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72" dirty="0"/>
          </a:p>
        </p:txBody>
      </p:sp>
      <p:sp>
        <p:nvSpPr>
          <p:cNvPr id="41" name="Freeform 40"/>
          <p:cNvSpPr/>
          <p:nvPr userDrawn="1"/>
        </p:nvSpPr>
        <p:spPr>
          <a:xfrm>
            <a:off x="4959350" y="0"/>
            <a:ext cx="7232649" cy="6858000"/>
          </a:xfrm>
          <a:custGeom>
            <a:avLst/>
            <a:gdLst>
              <a:gd name="connsiteX0" fmla="*/ 0 w 7232649"/>
              <a:gd name="connsiteY0" fmla="*/ 0 h 6858000"/>
              <a:gd name="connsiteX1" fmla="*/ 1 w 7232649"/>
              <a:gd name="connsiteY1" fmla="*/ 0 h 6858000"/>
              <a:gd name="connsiteX2" fmla="*/ 1 w 7232649"/>
              <a:gd name="connsiteY2" fmla="*/ 6502401 h 6858000"/>
              <a:gd name="connsiteX3" fmla="*/ 7232649 w 7232649"/>
              <a:gd name="connsiteY3" fmla="*/ 2303720 h 6858000"/>
              <a:gd name="connsiteX4" fmla="*/ 7232649 w 7232649"/>
              <a:gd name="connsiteY4" fmla="*/ 6858000 h 6858000"/>
              <a:gd name="connsiteX5" fmla="*/ 0 w 7232649"/>
              <a:gd name="connsiteY5" fmla="*/ 6858000 h 6858000"/>
              <a:gd name="connsiteX6" fmla="*/ 0 w 723264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2649" h="6858000">
                <a:moveTo>
                  <a:pt x="0" y="0"/>
                </a:moveTo>
                <a:lnTo>
                  <a:pt x="1" y="0"/>
                </a:lnTo>
                <a:lnTo>
                  <a:pt x="1" y="6502401"/>
                </a:lnTo>
                <a:lnTo>
                  <a:pt x="7232649" y="2303720"/>
                </a:lnTo>
                <a:lnTo>
                  <a:pt x="72326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72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4000" y="1522983"/>
            <a:ext cx="4176000" cy="936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00" y="2530983"/>
            <a:ext cx="4176000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44000" y="0"/>
            <a:ext cx="2892000" cy="6608294"/>
            <a:chOff x="4644000" y="0"/>
            <a:chExt cx="2892000" cy="6608294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4656000" y="0"/>
              <a:ext cx="2880000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900" cap="all" baseline="0" dirty="0" smtClean="0">
                  <a:solidFill>
                    <a:schemeClr val="bg2"/>
                  </a:solidFill>
                </a:rPr>
                <a:t>QINETIQ IN CONFIDENCE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644000" y="6377462"/>
              <a:ext cx="2880000" cy="2308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00" cap="all" baseline="0" dirty="0" smtClean="0">
                  <a:solidFill>
                    <a:schemeClr val="bg2">
                      <a:lumMod val="75000"/>
                    </a:schemeClr>
                  </a:solidFill>
                </a:rPr>
                <a:t>QINETIQ IN CONFIDENCE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971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1101" userDrawn="1">
          <p15:clr>
            <a:srgbClr val="FBAE40"/>
          </p15:clr>
        </p15:guide>
        <p15:guide id="3" pos="195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 userDrawn="1"/>
        </p:nvSpPr>
        <p:spPr>
          <a:xfrm>
            <a:off x="4959350" y="0"/>
            <a:ext cx="7232649" cy="6858000"/>
          </a:xfrm>
          <a:custGeom>
            <a:avLst/>
            <a:gdLst>
              <a:gd name="connsiteX0" fmla="*/ 0 w 7232649"/>
              <a:gd name="connsiteY0" fmla="*/ 0 h 6858000"/>
              <a:gd name="connsiteX1" fmla="*/ 1 w 7232649"/>
              <a:gd name="connsiteY1" fmla="*/ 0 h 6858000"/>
              <a:gd name="connsiteX2" fmla="*/ 1 w 7232649"/>
              <a:gd name="connsiteY2" fmla="*/ 6502401 h 6858000"/>
              <a:gd name="connsiteX3" fmla="*/ 7232649 w 7232649"/>
              <a:gd name="connsiteY3" fmla="*/ 2303720 h 6858000"/>
              <a:gd name="connsiteX4" fmla="*/ 7232649 w 7232649"/>
              <a:gd name="connsiteY4" fmla="*/ 6858000 h 6858000"/>
              <a:gd name="connsiteX5" fmla="*/ 0 w 7232649"/>
              <a:gd name="connsiteY5" fmla="*/ 6858000 h 6858000"/>
              <a:gd name="connsiteX6" fmla="*/ 0 w 723264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2649" h="6858000">
                <a:moveTo>
                  <a:pt x="0" y="0"/>
                </a:moveTo>
                <a:lnTo>
                  <a:pt x="1" y="0"/>
                </a:lnTo>
                <a:lnTo>
                  <a:pt x="1" y="6502401"/>
                </a:lnTo>
                <a:lnTo>
                  <a:pt x="7232649" y="2303720"/>
                </a:lnTo>
                <a:lnTo>
                  <a:pt x="72326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72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-20549" y="631544"/>
            <a:ext cx="2268000" cy="4888899"/>
          </a:xfrm>
          <a:custGeom>
            <a:avLst/>
            <a:gdLst>
              <a:gd name="connsiteX0" fmla="*/ 0 w 2246313"/>
              <a:gd name="connsiteY0" fmla="*/ 0 h 4888899"/>
              <a:gd name="connsiteX1" fmla="*/ 2246313 w 2246313"/>
              <a:gd name="connsiteY1" fmla="*/ 1300673 h 4888899"/>
              <a:gd name="connsiteX2" fmla="*/ 2246313 w 2246313"/>
              <a:gd name="connsiteY2" fmla="*/ 4888899 h 4888899"/>
              <a:gd name="connsiteX3" fmla="*/ 3368 w 2246313"/>
              <a:gd name="connsiteY3" fmla="*/ 3574252 h 4888899"/>
              <a:gd name="connsiteX4" fmla="*/ 0 w 2246313"/>
              <a:gd name="connsiteY4" fmla="*/ 2031183 h 4888899"/>
              <a:gd name="connsiteX0" fmla="*/ 1123 w 2247436"/>
              <a:gd name="connsiteY0" fmla="*/ 0 h 4888899"/>
              <a:gd name="connsiteX1" fmla="*/ 2247436 w 2247436"/>
              <a:gd name="connsiteY1" fmla="*/ 1300673 h 4888899"/>
              <a:gd name="connsiteX2" fmla="*/ 2247436 w 2247436"/>
              <a:gd name="connsiteY2" fmla="*/ 4888899 h 4888899"/>
              <a:gd name="connsiteX3" fmla="*/ 1123 w 2247436"/>
              <a:gd name="connsiteY3" fmla="*/ 3549538 h 4888899"/>
              <a:gd name="connsiteX4" fmla="*/ 1123 w 2247436"/>
              <a:gd name="connsiteY4" fmla="*/ 2031183 h 4888899"/>
              <a:gd name="connsiteX5" fmla="*/ 1123 w 2247436"/>
              <a:gd name="connsiteY5" fmla="*/ 0 h 4888899"/>
              <a:gd name="connsiteX0" fmla="*/ 2246 w 2248559"/>
              <a:gd name="connsiteY0" fmla="*/ 0 h 4888899"/>
              <a:gd name="connsiteX1" fmla="*/ 2248559 w 2248559"/>
              <a:gd name="connsiteY1" fmla="*/ 1300673 h 4888899"/>
              <a:gd name="connsiteX2" fmla="*/ 2248559 w 2248559"/>
              <a:gd name="connsiteY2" fmla="*/ 4888899 h 4888899"/>
              <a:gd name="connsiteX3" fmla="*/ 1123 w 2248559"/>
              <a:gd name="connsiteY3" fmla="*/ 3574251 h 4888899"/>
              <a:gd name="connsiteX4" fmla="*/ 2246 w 2248559"/>
              <a:gd name="connsiteY4" fmla="*/ 2031183 h 4888899"/>
              <a:gd name="connsiteX5" fmla="*/ 2246 w 2248559"/>
              <a:gd name="connsiteY5" fmla="*/ 0 h 4888899"/>
              <a:gd name="connsiteX0" fmla="*/ 2247 w 2248559"/>
              <a:gd name="connsiteY0" fmla="*/ 0 h 4888899"/>
              <a:gd name="connsiteX1" fmla="*/ 2248559 w 2248559"/>
              <a:gd name="connsiteY1" fmla="*/ 1300673 h 4888899"/>
              <a:gd name="connsiteX2" fmla="*/ 2248559 w 2248559"/>
              <a:gd name="connsiteY2" fmla="*/ 4888899 h 4888899"/>
              <a:gd name="connsiteX3" fmla="*/ 1123 w 2248559"/>
              <a:gd name="connsiteY3" fmla="*/ 3574251 h 4888899"/>
              <a:gd name="connsiteX4" fmla="*/ 2246 w 2248559"/>
              <a:gd name="connsiteY4" fmla="*/ 2031183 h 4888899"/>
              <a:gd name="connsiteX5" fmla="*/ 2247 w 2248559"/>
              <a:gd name="connsiteY5" fmla="*/ 0 h 4888899"/>
              <a:gd name="connsiteX0" fmla="*/ 2247 w 2248559"/>
              <a:gd name="connsiteY0" fmla="*/ 0 h 4888899"/>
              <a:gd name="connsiteX1" fmla="*/ 2248559 w 2248559"/>
              <a:gd name="connsiteY1" fmla="*/ 1300673 h 4888899"/>
              <a:gd name="connsiteX2" fmla="*/ 2248559 w 2248559"/>
              <a:gd name="connsiteY2" fmla="*/ 4888899 h 4888899"/>
              <a:gd name="connsiteX3" fmla="*/ 1123 w 2248559"/>
              <a:gd name="connsiteY3" fmla="*/ 3574251 h 4888899"/>
              <a:gd name="connsiteX4" fmla="*/ 0 w 2248559"/>
              <a:gd name="connsiteY4" fmla="*/ 2051731 h 4888899"/>
              <a:gd name="connsiteX5" fmla="*/ 2247 w 2248559"/>
              <a:gd name="connsiteY5" fmla="*/ 0 h 4888899"/>
              <a:gd name="connsiteX0" fmla="*/ 12521 w 2258833"/>
              <a:gd name="connsiteY0" fmla="*/ 0 h 4888899"/>
              <a:gd name="connsiteX1" fmla="*/ 2258833 w 2258833"/>
              <a:gd name="connsiteY1" fmla="*/ 1300673 h 4888899"/>
              <a:gd name="connsiteX2" fmla="*/ 2258833 w 2258833"/>
              <a:gd name="connsiteY2" fmla="*/ 4888899 h 4888899"/>
              <a:gd name="connsiteX3" fmla="*/ 11397 w 2258833"/>
              <a:gd name="connsiteY3" fmla="*/ 3574251 h 4888899"/>
              <a:gd name="connsiteX4" fmla="*/ 10274 w 2258833"/>
              <a:gd name="connsiteY4" fmla="*/ 2051731 h 4888899"/>
              <a:gd name="connsiteX5" fmla="*/ 12521 w 2258833"/>
              <a:gd name="connsiteY5" fmla="*/ 0 h 4888899"/>
              <a:gd name="connsiteX0" fmla="*/ 12521 w 2258833"/>
              <a:gd name="connsiteY0" fmla="*/ 0 h 4888899"/>
              <a:gd name="connsiteX1" fmla="*/ 2258833 w 2258833"/>
              <a:gd name="connsiteY1" fmla="*/ 1300673 h 4888899"/>
              <a:gd name="connsiteX2" fmla="*/ 2258833 w 2258833"/>
              <a:gd name="connsiteY2" fmla="*/ 4888899 h 4888899"/>
              <a:gd name="connsiteX3" fmla="*/ 11397 w 2258833"/>
              <a:gd name="connsiteY3" fmla="*/ 3574251 h 4888899"/>
              <a:gd name="connsiteX4" fmla="*/ 10274 w 2258833"/>
              <a:gd name="connsiteY4" fmla="*/ 2051731 h 4888899"/>
              <a:gd name="connsiteX5" fmla="*/ 12521 w 2258833"/>
              <a:gd name="connsiteY5" fmla="*/ 0 h 48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833" h="4888899">
                <a:moveTo>
                  <a:pt x="12521" y="0"/>
                </a:moveTo>
                <a:lnTo>
                  <a:pt x="2258833" y="1300673"/>
                </a:lnTo>
                <a:lnTo>
                  <a:pt x="2258833" y="4888899"/>
                </a:lnTo>
                <a:lnTo>
                  <a:pt x="11397" y="3574251"/>
                </a:lnTo>
                <a:cubicBezTo>
                  <a:pt x="10274" y="3059895"/>
                  <a:pt x="11397" y="2566087"/>
                  <a:pt x="10274" y="2051731"/>
                </a:cubicBezTo>
                <a:cubicBezTo>
                  <a:pt x="0" y="193142"/>
                  <a:pt x="12521" y="677061"/>
                  <a:pt x="125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2245149" y="-6366"/>
            <a:ext cx="9585863" cy="5527937"/>
          </a:xfrm>
          <a:custGeom>
            <a:avLst/>
            <a:gdLst>
              <a:gd name="connsiteX0" fmla="*/ 3454045 w 9585863"/>
              <a:gd name="connsiteY0" fmla="*/ 0 h 5527937"/>
              <a:gd name="connsiteX1" fmla="*/ 9585863 w 9585863"/>
              <a:gd name="connsiteY1" fmla="*/ 8696 h 5527937"/>
              <a:gd name="connsiteX2" fmla="*/ 0 w 9585863"/>
              <a:gd name="connsiteY2" fmla="*/ 5527937 h 5527937"/>
              <a:gd name="connsiteX3" fmla="*/ 0 w 9585863"/>
              <a:gd name="connsiteY3" fmla="*/ 1940259 h 552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5863" h="5527937">
                <a:moveTo>
                  <a:pt x="3454045" y="0"/>
                </a:moveTo>
                <a:lnTo>
                  <a:pt x="9585863" y="8696"/>
                </a:lnTo>
                <a:lnTo>
                  <a:pt x="0" y="5527937"/>
                </a:lnTo>
                <a:lnTo>
                  <a:pt x="0" y="1940259"/>
                </a:lnTo>
                <a:close/>
              </a:path>
            </a:pathLst>
          </a:custGeom>
          <a:gradFill>
            <a:gsLst>
              <a:gs pos="37026">
                <a:srgbClr val="D9DFE3"/>
              </a:gs>
              <a:gs pos="1800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6000" y="4428000"/>
            <a:ext cx="5184000" cy="1188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7"/>
          <p:cNvSpPr/>
          <p:nvPr userDrawn="1"/>
        </p:nvSpPr>
        <p:spPr>
          <a:xfrm>
            <a:off x="10309989" y="408942"/>
            <a:ext cx="1898265" cy="3249478"/>
          </a:xfrm>
          <a:custGeom>
            <a:avLst/>
            <a:gdLst>
              <a:gd name="connsiteX0" fmla="*/ 0 w 2306320"/>
              <a:gd name="connsiteY0" fmla="*/ 0 h 3596640"/>
              <a:gd name="connsiteX1" fmla="*/ 2306320 w 2306320"/>
              <a:gd name="connsiteY1" fmla="*/ 0 h 3596640"/>
              <a:gd name="connsiteX2" fmla="*/ 2306320 w 2306320"/>
              <a:gd name="connsiteY2" fmla="*/ 3596640 h 3596640"/>
              <a:gd name="connsiteX3" fmla="*/ 0 w 2306320"/>
              <a:gd name="connsiteY3" fmla="*/ 3596640 h 3596640"/>
              <a:gd name="connsiteX4" fmla="*/ 0 w 2306320"/>
              <a:gd name="connsiteY4" fmla="*/ 0 h 3596640"/>
              <a:gd name="connsiteX0" fmla="*/ 0 w 2306320"/>
              <a:gd name="connsiteY0" fmla="*/ 0 h 4917440"/>
              <a:gd name="connsiteX1" fmla="*/ 2306320 w 2306320"/>
              <a:gd name="connsiteY1" fmla="*/ 1320800 h 4917440"/>
              <a:gd name="connsiteX2" fmla="*/ 2306320 w 2306320"/>
              <a:gd name="connsiteY2" fmla="*/ 4917440 h 4917440"/>
              <a:gd name="connsiteX3" fmla="*/ 0 w 2306320"/>
              <a:gd name="connsiteY3" fmla="*/ 4917440 h 4917440"/>
              <a:gd name="connsiteX4" fmla="*/ 0 w 2306320"/>
              <a:gd name="connsiteY4" fmla="*/ 0 h 4917440"/>
              <a:gd name="connsiteX0" fmla="*/ 0 w 2306320"/>
              <a:gd name="connsiteY0" fmla="*/ 0 h 4917440"/>
              <a:gd name="connsiteX1" fmla="*/ 2306320 w 2306320"/>
              <a:gd name="connsiteY1" fmla="*/ 1838960 h 4917440"/>
              <a:gd name="connsiteX2" fmla="*/ 2306320 w 2306320"/>
              <a:gd name="connsiteY2" fmla="*/ 4917440 h 4917440"/>
              <a:gd name="connsiteX3" fmla="*/ 0 w 2306320"/>
              <a:gd name="connsiteY3" fmla="*/ 4917440 h 4917440"/>
              <a:gd name="connsiteX4" fmla="*/ 0 w 2306320"/>
              <a:gd name="connsiteY4" fmla="*/ 0 h 4917440"/>
              <a:gd name="connsiteX0" fmla="*/ 0 w 2306320"/>
              <a:gd name="connsiteY0" fmla="*/ 0 h 4917440"/>
              <a:gd name="connsiteX1" fmla="*/ 2296160 w 2306320"/>
              <a:gd name="connsiteY1" fmla="*/ 1330960 h 4917440"/>
              <a:gd name="connsiteX2" fmla="*/ 2306320 w 2306320"/>
              <a:gd name="connsiteY2" fmla="*/ 4917440 h 4917440"/>
              <a:gd name="connsiteX3" fmla="*/ 0 w 2306320"/>
              <a:gd name="connsiteY3" fmla="*/ 4917440 h 4917440"/>
              <a:gd name="connsiteX4" fmla="*/ 0 w 2306320"/>
              <a:gd name="connsiteY4" fmla="*/ 0 h 4917440"/>
              <a:gd name="connsiteX0" fmla="*/ 0 w 2306320"/>
              <a:gd name="connsiteY0" fmla="*/ 0 h 4917440"/>
              <a:gd name="connsiteX1" fmla="*/ 2296160 w 2306320"/>
              <a:gd name="connsiteY1" fmla="*/ 1330960 h 4917440"/>
              <a:gd name="connsiteX2" fmla="*/ 2306320 w 2306320"/>
              <a:gd name="connsiteY2" fmla="*/ 4917440 h 4917440"/>
              <a:gd name="connsiteX3" fmla="*/ 30480 w 2306320"/>
              <a:gd name="connsiteY3" fmla="*/ 2946400 h 4917440"/>
              <a:gd name="connsiteX4" fmla="*/ 0 w 2306320"/>
              <a:gd name="connsiteY4" fmla="*/ 0 h 4917440"/>
              <a:gd name="connsiteX0" fmla="*/ 0 w 2306320"/>
              <a:gd name="connsiteY0" fmla="*/ 0 h 4917440"/>
              <a:gd name="connsiteX1" fmla="*/ 2296160 w 2306320"/>
              <a:gd name="connsiteY1" fmla="*/ 1330960 h 4917440"/>
              <a:gd name="connsiteX2" fmla="*/ 2306320 w 2306320"/>
              <a:gd name="connsiteY2" fmla="*/ 4917440 h 4917440"/>
              <a:gd name="connsiteX3" fmla="*/ 10160 w 2306320"/>
              <a:gd name="connsiteY3" fmla="*/ 3566160 h 4917440"/>
              <a:gd name="connsiteX4" fmla="*/ 0 w 2306320"/>
              <a:gd name="connsiteY4" fmla="*/ 0 h 4917440"/>
              <a:gd name="connsiteX0" fmla="*/ 0 w 2306320"/>
              <a:gd name="connsiteY0" fmla="*/ 0 h 3574016"/>
              <a:gd name="connsiteX1" fmla="*/ 2296160 w 2306320"/>
              <a:gd name="connsiteY1" fmla="*/ 1330960 h 3574016"/>
              <a:gd name="connsiteX2" fmla="*/ 2306320 w 2306320"/>
              <a:gd name="connsiteY2" fmla="*/ 3574016 h 3574016"/>
              <a:gd name="connsiteX3" fmla="*/ 10160 w 2306320"/>
              <a:gd name="connsiteY3" fmla="*/ 3566160 h 3574016"/>
              <a:gd name="connsiteX4" fmla="*/ 0 w 2306320"/>
              <a:gd name="connsiteY4" fmla="*/ 0 h 3574016"/>
              <a:gd name="connsiteX0" fmla="*/ 0 w 2306320"/>
              <a:gd name="connsiteY0" fmla="*/ 0 h 4055621"/>
              <a:gd name="connsiteX1" fmla="*/ 2296160 w 2306320"/>
              <a:gd name="connsiteY1" fmla="*/ 1330960 h 4055621"/>
              <a:gd name="connsiteX2" fmla="*/ 2306320 w 2306320"/>
              <a:gd name="connsiteY2" fmla="*/ 4055621 h 4055621"/>
              <a:gd name="connsiteX3" fmla="*/ 10160 w 2306320"/>
              <a:gd name="connsiteY3" fmla="*/ 3566160 h 4055621"/>
              <a:gd name="connsiteX4" fmla="*/ 0 w 2306320"/>
              <a:gd name="connsiteY4" fmla="*/ 0 h 4055621"/>
              <a:gd name="connsiteX0" fmla="*/ 3078 w 2309398"/>
              <a:gd name="connsiteY0" fmla="*/ 0 h 4055621"/>
              <a:gd name="connsiteX1" fmla="*/ 2299238 w 2309398"/>
              <a:gd name="connsiteY1" fmla="*/ 1330960 h 4055621"/>
              <a:gd name="connsiteX2" fmla="*/ 2309398 w 2309398"/>
              <a:gd name="connsiteY2" fmla="*/ 4055621 h 4055621"/>
              <a:gd name="connsiteX3" fmla="*/ 771 w 2309398"/>
              <a:gd name="connsiteY3" fmla="*/ 3122576 h 4055621"/>
              <a:gd name="connsiteX4" fmla="*/ 3078 w 2309398"/>
              <a:gd name="connsiteY4" fmla="*/ 0 h 4055621"/>
              <a:gd name="connsiteX0" fmla="*/ 3078 w 2309398"/>
              <a:gd name="connsiteY0" fmla="*/ 0 h 4055621"/>
              <a:gd name="connsiteX1" fmla="*/ 2299238 w 2309398"/>
              <a:gd name="connsiteY1" fmla="*/ 1330960 h 4055621"/>
              <a:gd name="connsiteX2" fmla="*/ 2309398 w 2309398"/>
              <a:gd name="connsiteY2" fmla="*/ 4055621 h 4055621"/>
              <a:gd name="connsiteX3" fmla="*/ 771 w 2309398"/>
              <a:gd name="connsiteY3" fmla="*/ 2324126 h 4055621"/>
              <a:gd name="connsiteX4" fmla="*/ 3078 w 2309398"/>
              <a:gd name="connsiteY4" fmla="*/ 0 h 4055621"/>
              <a:gd name="connsiteX0" fmla="*/ 3078 w 2309398"/>
              <a:gd name="connsiteY0" fmla="*/ 0 h 4055621"/>
              <a:gd name="connsiteX1" fmla="*/ 2299238 w 2309398"/>
              <a:gd name="connsiteY1" fmla="*/ 1330960 h 4055621"/>
              <a:gd name="connsiteX2" fmla="*/ 2309398 w 2309398"/>
              <a:gd name="connsiteY2" fmla="*/ 4055621 h 4055621"/>
              <a:gd name="connsiteX3" fmla="*/ 771 w 2309398"/>
              <a:gd name="connsiteY3" fmla="*/ 2691666 h 4055621"/>
              <a:gd name="connsiteX4" fmla="*/ 3078 w 2309398"/>
              <a:gd name="connsiteY4" fmla="*/ 0 h 4055621"/>
              <a:gd name="connsiteX0" fmla="*/ 3078 w 2423978"/>
              <a:gd name="connsiteY0" fmla="*/ 0 h 4055621"/>
              <a:gd name="connsiteX1" fmla="*/ 2423909 w 2423978"/>
              <a:gd name="connsiteY1" fmla="*/ 1378487 h 4055621"/>
              <a:gd name="connsiteX2" fmla="*/ 2309398 w 2423978"/>
              <a:gd name="connsiteY2" fmla="*/ 4055621 h 4055621"/>
              <a:gd name="connsiteX3" fmla="*/ 771 w 2423978"/>
              <a:gd name="connsiteY3" fmla="*/ 2691666 h 4055621"/>
              <a:gd name="connsiteX4" fmla="*/ 3078 w 2423978"/>
              <a:gd name="connsiteY4" fmla="*/ 0 h 4055621"/>
              <a:gd name="connsiteX0" fmla="*/ 3078 w 2424097"/>
              <a:gd name="connsiteY0" fmla="*/ 0 h 4087306"/>
              <a:gd name="connsiteX1" fmla="*/ 2423909 w 2424097"/>
              <a:gd name="connsiteY1" fmla="*/ 1378487 h 4087306"/>
              <a:gd name="connsiteX2" fmla="*/ 2387318 w 2424097"/>
              <a:gd name="connsiteY2" fmla="*/ 4087306 h 4087306"/>
              <a:gd name="connsiteX3" fmla="*/ 771 w 2424097"/>
              <a:gd name="connsiteY3" fmla="*/ 2691666 h 4087306"/>
              <a:gd name="connsiteX4" fmla="*/ 3078 w 2424097"/>
              <a:gd name="connsiteY4" fmla="*/ 0 h 4087306"/>
              <a:gd name="connsiteX0" fmla="*/ 3078 w 2423985"/>
              <a:gd name="connsiteY0" fmla="*/ 0 h 4053473"/>
              <a:gd name="connsiteX1" fmla="*/ 2423909 w 2423985"/>
              <a:gd name="connsiteY1" fmla="*/ 1378487 h 4053473"/>
              <a:gd name="connsiteX2" fmla="*/ 2320756 w 2423985"/>
              <a:gd name="connsiteY2" fmla="*/ 4053473 h 4053473"/>
              <a:gd name="connsiteX3" fmla="*/ 771 w 2423985"/>
              <a:gd name="connsiteY3" fmla="*/ 2691666 h 4053473"/>
              <a:gd name="connsiteX4" fmla="*/ 3078 w 2423985"/>
              <a:gd name="connsiteY4" fmla="*/ 0 h 4053473"/>
              <a:gd name="connsiteX0" fmla="*/ 3078 w 2329325"/>
              <a:gd name="connsiteY0" fmla="*/ 0 h 4053473"/>
              <a:gd name="connsiteX1" fmla="*/ 2328820 w 2329325"/>
              <a:gd name="connsiteY1" fmla="*/ 1325322 h 4053473"/>
              <a:gd name="connsiteX2" fmla="*/ 2320756 w 2329325"/>
              <a:gd name="connsiteY2" fmla="*/ 4053473 h 4053473"/>
              <a:gd name="connsiteX3" fmla="*/ 771 w 2329325"/>
              <a:gd name="connsiteY3" fmla="*/ 2691666 h 4053473"/>
              <a:gd name="connsiteX4" fmla="*/ 3078 w 2329325"/>
              <a:gd name="connsiteY4" fmla="*/ 0 h 405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325" h="4053473">
                <a:moveTo>
                  <a:pt x="3078" y="0"/>
                </a:moveTo>
                <a:lnTo>
                  <a:pt x="2328820" y="1325322"/>
                </a:lnTo>
                <a:cubicBezTo>
                  <a:pt x="2332207" y="2520815"/>
                  <a:pt x="2317369" y="2857980"/>
                  <a:pt x="2320756" y="4053473"/>
                </a:cubicBezTo>
                <a:lnTo>
                  <a:pt x="771" y="2691666"/>
                </a:lnTo>
                <a:cubicBezTo>
                  <a:pt x="-2616" y="1502946"/>
                  <a:pt x="6465" y="1188720"/>
                  <a:pt x="3078" y="0"/>
                </a:cubicBezTo>
                <a:close/>
              </a:path>
            </a:pathLst>
          </a:custGeom>
          <a:solidFill>
            <a:srgbClr val="9A2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 dirty="0"/>
          </a:p>
        </p:txBody>
      </p:sp>
    </p:spTree>
    <p:extLst>
      <p:ext uri="{BB962C8B-B14F-4D97-AF65-F5344CB8AC3E}">
        <p14:creationId xmlns:p14="http://schemas.microsoft.com/office/powerpoint/2010/main" val="910753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1101">
          <p15:clr>
            <a:srgbClr val="FBAE40"/>
          </p15:clr>
        </p15:guide>
        <p15:guide id="3" pos="64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771408" y="6442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74576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00" y="540000"/>
            <a:ext cx="11507788" cy="5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00" y="1376363"/>
            <a:ext cx="11509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9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6363"/>
            <a:ext cx="567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79188" y="1376363"/>
            <a:ext cx="567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400" y="540000"/>
            <a:ext cx="11507788" cy="5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9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00" y="1376363"/>
            <a:ext cx="7668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94200" y="1376363"/>
            <a:ext cx="3654988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400" y="540000"/>
            <a:ext cx="11507788" cy="5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2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00" y="1375200"/>
            <a:ext cx="7668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94200" y="1368000"/>
            <a:ext cx="3654988" cy="22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95188" y="3734363"/>
            <a:ext cx="3654000" cy="22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958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400" y="540000"/>
            <a:ext cx="11507788" cy="5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400" y="540000"/>
            <a:ext cx="11507788" cy="511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400" y="1376365"/>
            <a:ext cx="11509200" cy="4571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000" y="6402878"/>
            <a:ext cx="37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cap="none" dirty="0" smtClean="0"/>
              <a:t>Presentation title | Month Year | ©</a:t>
            </a:r>
            <a:endParaRPr lang="en-US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402878"/>
            <a:ext cx="288000" cy="1800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241729C-7B44-6A45-8DC5-F1B5D819486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4000" y="0"/>
            <a:ext cx="2892000" cy="6608294"/>
            <a:chOff x="4644000" y="0"/>
            <a:chExt cx="2892000" cy="660829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4656000" y="0"/>
              <a:ext cx="2880000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900" cap="all" baseline="0" dirty="0" smtClean="0">
                  <a:solidFill>
                    <a:schemeClr val="bg2">
                      <a:lumMod val="50000"/>
                    </a:schemeClr>
                  </a:solidFill>
                </a:rPr>
                <a:t>QINETIQ Proprietary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4644000" y="6377462"/>
              <a:ext cx="2880000" cy="2308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00" cap="all" baseline="0" dirty="0" smtClean="0">
                  <a:solidFill>
                    <a:schemeClr val="bg2">
                      <a:lumMod val="50000"/>
                    </a:schemeClr>
                  </a:solidFill>
                </a:rPr>
                <a:t>QINETIQ Proprietary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032" y="6242604"/>
            <a:ext cx="138949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79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61" r:id="rId3"/>
    <p:sldLayoutId id="2147483662" r:id="rId4"/>
    <p:sldLayoutId id="2147483654" r:id="rId5"/>
    <p:sldLayoutId id="2147483650" r:id="rId6"/>
    <p:sldLayoutId id="2147483664" r:id="rId7"/>
    <p:sldLayoutId id="2147483663" r:id="rId8"/>
    <p:sldLayoutId id="2147483665" r:id="rId9"/>
    <p:sldLayoutId id="2147483666" r:id="rId10"/>
    <p:sldLayoutId id="2147483667" r:id="rId11"/>
    <p:sldLayoutId id="2147483671" r:id="rId12"/>
    <p:sldLayoutId id="2147483668" r:id="rId13"/>
    <p:sldLayoutId id="2147483669" r:id="rId14"/>
    <p:sldLayoutId id="214748365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002744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1200"/>
        </a:spcBef>
        <a:spcAft>
          <a:spcPts val="150"/>
        </a:spcAft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00"/>
        </a:spcBef>
        <a:spcAft>
          <a:spcPts val="150"/>
        </a:spcAft>
        <a:buFont typeface=".HelveticaNeueDeskInterface-Regular" charset="-12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00"/>
        </a:spcBef>
        <a:spcAft>
          <a:spcPts val="150"/>
        </a:spcAft>
        <a:buFont typeface=".HelveticaNeueDeskInterface-Regular" charset="-12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975" algn="l" defTabSz="914400" rtl="0" eaLnBrk="1" latinLnBrk="0" hangingPunct="1">
        <a:lnSpc>
          <a:spcPct val="100000"/>
        </a:lnSpc>
        <a:spcBef>
          <a:spcPts val="100"/>
        </a:spcBef>
        <a:spcAft>
          <a:spcPts val="150"/>
        </a:spcAft>
        <a:buFont typeface=".HelveticaNeueDeskInterface-Regular" charset="-120"/>
        <a:buChar char="–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100"/>
        </a:spcBef>
        <a:spcAft>
          <a:spcPts val="150"/>
        </a:spcAft>
        <a:buFont typeface=".HelveticaNeueDeskInterface-Regular" charset="-120"/>
        <a:buChar char="–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21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>
                <a:solidFill>
                  <a:srgbClr val="AEB2B2">
                    <a:lumMod val="50000"/>
                  </a:srgbClr>
                </a:solidFill>
              </a:rPr>
              <a:pPr/>
              <a:t>1</a:t>
            </a:fld>
            <a:endParaRPr lang="en-US">
              <a:solidFill>
                <a:srgbClr val="AEB2B2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1400" y="202951"/>
            <a:ext cx="11507788" cy="511200"/>
          </a:xfrm>
        </p:spPr>
        <p:txBody>
          <a:bodyPr/>
          <a:lstStyle/>
          <a:p>
            <a:r>
              <a:rPr lang="en-US" dirty="0" smtClean="0"/>
              <a:t>5m Wind Tunnel, Farnborough, Hampshire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NWTF Managers Forum, Airbus Filton, </a:t>
            </a:r>
            <a:r>
              <a:rPr lang="en-GB" dirty="0"/>
              <a:t>November </a:t>
            </a:r>
            <a:r>
              <a:rPr lang="en-GB" dirty="0" smtClean="0"/>
              <a:t>2023 </a:t>
            </a:r>
            <a:r>
              <a:rPr lang="en-GB" dirty="0"/>
              <a:t>| </a:t>
            </a:r>
            <a:r>
              <a:rPr lang="en-GB" dirty="0" smtClean="0"/>
              <a:t>© QinetiQ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94" y="3321882"/>
            <a:ext cx="4334644" cy="28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399" y="1034746"/>
            <a:ext cx="659486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tabLst>
                <a:tab pos="2601913" algn="l"/>
              </a:tabLst>
            </a:pPr>
            <a:r>
              <a:rPr lang="en-US" altLang="en-GB" sz="2000" b="1" dirty="0" smtClean="0"/>
              <a:t>Facility overview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/>
              <a:t>Built in the 1970s – first run 1977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/>
              <a:t>Working </a:t>
            </a:r>
            <a:r>
              <a:rPr lang="en-US" altLang="en-GB" dirty="0"/>
              <a:t>section </a:t>
            </a:r>
            <a:r>
              <a:rPr lang="en-US" altLang="en-GB" dirty="0" smtClean="0"/>
              <a:t>size:	5m </a:t>
            </a:r>
            <a:r>
              <a:rPr lang="en-US" altLang="en-GB" dirty="0"/>
              <a:t>x 4.2m x </a:t>
            </a:r>
            <a:r>
              <a:rPr lang="en-US" altLang="en-GB" dirty="0" smtClean="0"/>
              <a:t>12.2m</a:t>
            </a:r>
            <a:r>
              <a:rPr lang="en-US" altLang="en-GB" dirty="0"/>
              <a:t/>
            </a:r>
            <a:br>
              <a:rPr lang="en-US" altLang="en-GB" dirty="0"/>
            </a:br>
            <a:r>
              <a:rPr lang="en-US" altLang="en-GB" dirty="0" smtClean="0"/>
              <a:t>	(16ft 5in x 13ft 9in x 40ft)</a:t>
            </a:r>
            <a:endParaRPr lang="en-US" altLang="en-GB" dirty="0"/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dirty="0"/>
              <a:t>Tunnel pressurisation: </a:t>
            </a:r>
            <a:r>
              <a:rPr lang="en-US" dirty="0" smtClean="0"/>
              <a:t>	atmosphere </a:t>
            </a:r>
            <a:r>
              <a:rPr lang="en-US" dirty="0"/>
              <a:t>to 300kPa (43.5psi)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/>
              <a:t>Maximum flow speed:	M = 0.33 at atmosphere</a:t>
            </a:r>
            <a:br>
              <a:rPr lang="en-GB" altLang="en-US" dirty="0"/>
            </a:br>
            <a:r>
              <a:rPr lang="en-GB" altLang="en-US" dirty="0" smtClean="0"/>
              <a:t>	M = 0.27 at 300kPa</a:t>
            </a:r>
            <a:endParaRPr lang="en-GB" altLang="en-US" dirty="0"/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/>
              <a:t>Operating temperature:	20 - 30°C </a:t>
            </a:r>
            <a:r>
              <a:rPr lang="en-GB" altLang="en-US" dirty="0" smtClean="0"/>
              <a:t>(68 - 86°F)</a:t>
            </a:r>
            <a:endParaRPr lang="en-GB" altLang="en-US" dirty="0"/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/>
              <a:t>Main drive fan</a:t>
            </a:r>
            <a:r>
              <a:rPr lang="en-GB" altLang="en-US" dirty="0" smtClean="0"/>
              <a:t>:	11MW (14,750hp) AC motor</a:t>
            </a:r>
            <a:br>
              <a:rPr lang="en-GB" altLang="en-US" dirty="0" smtClean="0"/>
            </a:br>
            <a:r>
              <a:rPr lang="en-GB" altLang="en-US" dirty="0" smtClean="0"/>
              <a:t>	1.6MW (2,200hp) DC motor</a:t>
            </a:r>
            <a:br>
              <a:rPr lang="en-GB" altLang="en-US" dirty="0" smtClean="0"/>
            </a:br>
            <a:r>
              <a:rPr lang="en-GB" altLang="en-US" dirty="0" smtClean="0"/>
              <a:t>	10m diameter, </a:t>
            </a:r>
            <a:r>
              <a:rPr lang="en-GB" altLang="en-US" dirty="0"/>
              <a:t>10 </a:t>
            </a:r>
            <a:r>
              <a:rPr lang="en-GB" altLang="en-US" dirty="0" smtClean="0"/>
              <a:t>fixed pitch blades</a:t>
            </a:r>
            <a:br>
              <a:rPr lang="en-GB" altLang="en-US" dirty="0" smtClean="0"/>
            </a:br>
            <a:r>
              <a:rPr lang="en-GB" altLang="en-US" dirty="0" smtClean="0"/>
              <a:t>	310 rpm max</a:t>
            </a:r>
            <a:endParaRPr lang="en-GB" altLang="en-US" dirty="0"/>
          </a:p>
          <a:p>
            <a:pPr marL="180975" indent="-180975">
              <a:spcBef>
                <a:spcPts val="1200"/>
              </a:spcBef>
              <a:buFontTx/>
              <a:buChar char="•"/>
            </a:pPr>
            <a:r>
              <a:rPr lang="en-GB" altLang="en-US" dirty="0" smtClean="0"/>
              <a:t>Primarily </a:t>
            </a:r>
            <a:r>
              <a:rPr lang="en-GB" altLang="en-US" dirty="0"/>
              <a:t>used </a:t>
            </a:r>
            <a:r>
              <a:rPr lang="en-GB" altLang="en-US" dirty="0" smtClean="0"/>
              <a:t>for take-off </a:t>
            </a:r>
            <a:r>
              <a:rPr lang="en-GB" altLang="en-US" dirty="0"/>
              <a:t>and landing </a:t>
            </a:r>
            <a:r>
              <a:rPr lang="en-GB" altLang="en-US" dirty="0" smtClean="0"/>
              <a:t>configuration development for commercial aircraft.</a:t>
            </a:r>
            <a:endParaRPr lang="en-GB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793" y="441882"/>
            <a:ext cx="4334400" cy="34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23" y="3253749"/>
            <a:ext cx="4317415" cy="29494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>
                <a:solidFill>
                  <a:srgbClr val="AEB2B2">
                    <a:lumMod val="50000"/>
                  </a:srgbClr>
                </a:solidFill>
              </a:rPr>
              <a:pPr/>
              <a:t>2</a:t>
            </a:fld>
            <a:endParaRPr lang="en-US">
              <a:solidFill>
                <a:srgbClr val="AEB2B2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1400" y="202951"/>
            <a:ext cx="11507788" cy="511200"/>
          </a:xfrm>
        </p:spPr>
        <p:txBody>
          <a:bodyPr/>
          <a:lstStyle/>
          <a:p>
            <a:r>
              <a:rPr lang="en-US" dirty="0" smtClean="0"/>
              <a:t>5m Wind Tunnel, Farnborough, Hampshire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NWTF Managers Forum, Airbus Filton, </a:t>
            </a:r>
            <a:r>
              <a:rPr lang="en-GB" dirty="0"/>
              <a:t>November </a:t>
            </a:r>
            <a:r>
              <a:rPr lang="en-GB" dirty="0" smtClean="0"/>
              <a:t>2023 </a:t>
            </a:r>
            <a:r>
              <a:rPr lang="en-GB" dirty="0"/>
              <a:t>| </a:t>
            </a:r>
            <a:r>
              <a:rPr lang="en-GB" dirty="0" smtClean="0"/>
              <a:t>© QinetiQ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399" y="1034746"/>
            <a:ext cx="659486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tabLst>
                <a:tab pos="2601913" algn="l"/>
              </a:tabLst>
            </a:pPr>
            <a:r>
              <a:rPr lang="en-US" altLang="en-GB" sz="2000" b="1" dirty="0" smtClean="0"/>
              <a:t>Instrumentation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/>
              <a:t>Precision pressure gauges for tunnel control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/>
              <a:t>6-component Loads measurement:</a:t>
            </a:r>
            <a:endParaRPr lang="en-US" altLang="en-GB" dirty="0"/>
          </a:p>
          <a:p>
            <a:pPr marL="646113" lvl="1" indent="-285750">
              <a:buFont typeface="Arial" panose="020B0604020202020204" pitchFamily="34" charset="0"/>
              <a:buChar char="‒"/>
              <a:tabLst>
                <a:tab pos="2601913" algn="l"/>
              </a:tabLst>
            </a:pPr>
            <a:r>
              <a:rPr lang="en-US" altLang="en-GB" dirty="0" smtClean="0"/>
              <a:t>Underfloor </a:t>
            </a:r>
            <a:r>
              <a:rPr lang="en-US" altLang="en-GB" dirty="0" err="1" smtClean="0"/>
              <a:t>weighbeam</a:t>
            </a:r>
            <a:r>
              <a:rPr lang="en-US" altLang="en-GB" dirty="0" smtClean="0"/>
              <a:t> balance</a:t>
            </a:r>
          </a:p>
          <a:p>
            <a:pPr marL="646113" lvl="1" indent="-285750">
              <a:buFont typeface="Arial" panose="020B0604020202020204" pitchFamily="34" charset="0"/>
              <a:buChar char="‒"/>
              <a:tabLst>
                <a:tab pos="2601913" algn="l"/>
              </a:tabLst>
            </a:pPr>
            <a:r>
              <a:rPr lang="en-US" altLang="en-GB" dirty="0" smtClean="0"/>
              <a:t>Several internal strain gauge balances</a:t>
            </a:r>
          </a:p>
          <a:p>
            <a:pPr marL="646113" lvl="1" indent="-285750">
              <a:buFont typeface="Arial" panose="020B0604020202020204" pitchFamily="34" charset="0"/>
              <a:buChar char="‒"/>
              <a:tabLst>
                <a:tab pos="2601913" algn="l"/>
              </a:tabLst>
            </a:pPr>
            <a:r>
              <a:rPr lang="en-US" altLang="en-GB" dirty="0" smtClean="0"/>
              <a:t>Underfloor load cell balance (undergoing refurbishment</a:t>
            </a:r>
            <a:r>
              <a:rPr lang="en-US" altLang="en-GB" dirty="0" smtClean="0"/>
              <a:t>)</a:t>
            </a:r>
          </a:p>
          <a:p>
            <a:pPr marL="646113" lvl="1" indent="-285750">
              <a:buFont typeface="Arial" panose="020B0604020202020204" pitchFamily="34" charset="0"/>
              <a:buChar char="‒"/>
              <a:tabLst>
                <a:tab pos="2601913" algn="l"/>
              </a:tabLst>
            </a:pPr>
            <a:r>
              <a:rPr lang="en-US" altLang="en-GB" dirty="0" smtClean="0"/>
              <a:t>Balance Calibration Machine</a:t>
            </a:r>
            <a:endParaRPr lang="en-US" altLang="en-GB" dirty="0"/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dirty="0" smtClean="0"/>
              <a:t>Model &amp; tunnel walls pressure measurements.</a:t>
            </a:r>
          </a:p>
          <a:p>
            <a:pPr marL="646113" lvl="1" indent="-285750">
              <a:buFont typeface="Arial" panose="020B0604020202020204" pitchFamily="34" charset="0"/>
              <a:buChar char="‒"/>
              <a:tabLst>
                <a:tab pos="2601913" algn="l"/>
              </a:tabLst>
            </a:pPr>
            <a:r>
              <a:rPr lang="en-US" dirty="0"/>
              <a:t>3x TE Measurement Specialties Optimus systems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 err="1" smtClean="0"/>
              <a:t>iMetrum</a:t>
            </a:r>
            <a:r>
              <a:rPr lang="en-GB" altLang="en-US" dirty="0" smtClean="0"/>
              <a:t> Model Deformation Measurement system (new)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 smtClean="0"/>
              <a:t>Flow visualisation : minitufts and oil flows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 smtClean="0"/>
              <a:t>Ground effect testing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 smtClean="0"/>
              <a:t>Acoustics measurements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 smtClean="0"/>
              <a:t>PIV (external system providers used)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23" y="443233"/>
            <a:ext cx="431741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ind tunnel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17" y="3338179"/>
            <a:ext cx="431486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023" y="458551"/>
            <a:ext cx="4316857" cy="28796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29C-7B44-6A45-8DC5-F1B5D819486E}" type="slidenum">
              <a:rPr lang="en-US" smtClean="0">
                <a:solidFill>
                  <a:srgbClr val="AEB2B2">
                    <a:lumMod val="50000"/>
                  </a:srgbClr>
                </a:solidFill>
              </a:rPr>
              <a:pPr/>
              <a:t>3</a:t>
            </a:fld>
            <a:endParaRPr lang="en-US">
              <a:solidFill>
                <a:srgbClr val="AEB2B2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1400" y="202951"/>
            <a:ext cx="11507788" cy="511200"/>
          </a:xfrm>
        </p:spPr>
        <p:txBody>
          <a:bodyPr/>
          <a:lstStyle/>
          <a:p>
            <a:r>
              <a:rPr lang="en-US" dirty="0" smtClean="0"/>
              <a:t>5m Wind Tunnel, Farnborough, Hampshire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NWTF Managers Forum, Airbus Filton, </a:t>
            </a:r>
            <a:r>
              <a:rPr lang="en-GB" dirty="0"/>
              <a:t>November </a:t>
            </a:r>
            <a:r>
              <a:rPr lang="en-GB" dirty="0" smtClean="0"/>
              <a:t>2023 </a:t>
            </a:r>
            <a:r>
              <a:rPr lang="en-GB" dirty="0"/>
              <a:t>| </a:t>
            </a:r>
            <a:r>
              <a:rPr lang="en-GB" dirty="0" smtClean="0"/>
              <a:t>© QinetiQ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399" y="1034746"/>
            <a:ext cx="679870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tabLst>
                <a:tab pos="2601913" algn="l"/>
              </a:tabLst>
            </a:pPr>
            <a:r>
              <a:rPr lang="en-US" altLang="en-GB" sz="2000" b="1" dirty="0" smtClean="0"/>
              <a:t>Tunnel operations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/>
              <a:t>Test team of ~26 people</a:t>
            </a:r>
          </a:p>
          <a:p>
            <a:pPr marL="646113" lvl="1" indent="-285750">
              <a:buFont typeface="Arial" panose="020B0604020202020204" pitchFamily="34" charset="0"/>
              <a:buChar char="‒"/>
              <a:tabLst>
                <a:tab pos="2601913" algn="l"/>
              </a:tabLst>
            </a:pPr>
            <a:r>
              <a:rPr lang="en-US" altLang="en-GB" dirty="0"/>
              <a:t>Aerodynamics, computing, instrumentation, mechanical &amp; electrical engineers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/>
              <a:t>2 shifts per day operation for most tests (06:00 – 22:30)</a:t>
            </a:r>
          </a:p>
          <a:p>
            <a:pPr marL="0" lvl="1">
              <a:spcBef>
                <a:spcPts val="1200"/>
              </a:spcBef>
              <a:tabLst>
                <a:tab pos="2601913" algn="l"/>
              </a:tabLst>
            </a:pPr>
            <a:r>
              <a:rPr lang="en-US" altLang="en-GB" sz="2000" b="1" dirty="0" smtClean="0">
                <a:solidFill>
                  <a:srgbClr val="00B050"/>
                </a:solidFill>
              </a:rPr>
              <a:t>Pluses</a:t>
            </a:r>
            <a:r>
              <a:rPr lang="en-US" altLang="en-GB" sz="2000" b="1" dirty="0" smtClean="0"/>
              <a:t> / </a:t>
            </a:r>
            <a:r>
              <a:rPr lang="en-US" altLang="en-GB" sz="2000" b="1" dirty="0" smtClean="0">
                <a:solidFill>
                  <a:srgbClr val="FF0000"/>
                </a:solidFill>
              </a:rPr>
              <a:t>minuses</a:t>
            </a:r>
            <a:endParaRPr lang="en-US" altLang="en-GB" sz="2000" b="1" dirty="0">
              <a:solidFill>
                <a:srgbClr val="FF0000"/>
              </a:solidFill>
            </a:endParaRP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>
                <a:solidFill>
                  <a:srgbClr val="00B050"/>
                </a:solidFill>
              </a:rPr>
              <a:t>First UK test for the global High-Lift Common Research Model initiative in 2019</a:t>
            </a:r>
            <a:endParaRPr lang="en-US" altLang="en-GB" dirty="0">
              <a:solidFill>
                <a:srgbClr val="00B050"/>
              </a:solidFill>
            </a:endParaRPr>
          </a:p>
          <a:p>
            <a:pPr marL="646113" lvl="1" indent="-285750">
              <a:buFont typeface="Arial" panose="020B0604020202020204" pitchFamily="34" charset="0"/>
              <a:buChar char="‒"/>
              <a:tabLst>
                <a:tab pos="2601913" algn="l"/>
              </a:tabLst>
            </a:pPr>
            <a:r>
              <a:rPr lang="en-US" altLang="en-GB" dirty="0" smtClean="0">
                <a:solidFill>
                  <a:srgbClr val="00B050"/>
                </a:solidFill>
              </a:rPr>
              <a:t>New 5mWT-sized full-span model will be tested in 2024</a:t>
            </a:r>
            <a:endParaRPr lang="en-US" altLang="en-GB" dirty="0">
              <a:solidFill>
                <a:srgbClr val="00B050"/>
              </a:solidFill>
            </a:endParaRP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>
                <a:solidFill>
                  <a:srgbClr val="00B050"/>
                </a:solidFill>
              </a:rPr>
              <a:t>Plans to continue expanding facility capability, including further development of electric motor powered </a:t>
            </a:r>
            <a:r>
              <a:rPr lang="en-US" altLang="en-GB" dirty="0" err="1" smtClean="0">
                <a:solidFill>
                  <a:srgbClr val="00B050"/>
                </a:solidFill>
              </a:rPr>
              <a:t>aeroengine</a:t>
            </a:r>
            <a:r>
              <a:rPr lang="en-US" altLang="en-GB" dirty="0" smtClean="0">
                <a:solidFill>
                  <a:srgbClr val="00B050"/>
                </a:solidFill>
              </a:rPr>
              <a:t> </a:t>
            </a:r>
            <a:r>
              <a:rPr lang="en-US" altLang="en-GB" dirty="0" smtClean="0">
                <a:solidFill>
                  <a:srgbClr val="00B050"/>
                </a:solidFill>
              </a:rPr>
              <a:t>simulators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>
                <a:solidFill>
                  <a:srgbClr val="FFC000"/>
                </a:solidFill>
              </a:rPr>
              <a:t>Plan to continue forging closer ties within the UK for collaborative working opportunities – dependent </a:t>
            </a:r>
            <a:r>
              <a:rPr lang="en-US" altLang="en-GB" smtClean="0">
                <a:solidFill>
                  <a:srgbClr val="FFC000"/>
                </a:solidFill>
              </a:rPr>
              <a:t>upon funding</a:t>
            </a:r>
            <a:endParaRPr lang="en-US" altLang="en-GB" dirty="0" smtClean="0">
              <a:solidFill>
                <a:srgbClr val="FFC000"/>
              </a:solidFill>
            </a:endParaRP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>
                <a:solidFill>
                  <a:srgbClr val="FF0000"/>
                </a:solidFill>
              </a:rPr>
              <a:t>Ageing workforce and facility will require large investment.</a:t>
            </a:r>
            <a:endParaRPr lang="en-US" altLang="en-GB" dirty="0">
              <a:solidFill>
                <a:srgbClr val="FF0000"/>
              </a:solidFill>
            </a:endParaRP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endParaRPr lang="en-US" alt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748" y="3338179"/>
            <a:ext cx="20561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r Research Portfolio Technical Summary - Jan 2019">
  <a:themeElements>
    <a:clrScheme name="QinetiQ-PowerPoint-Template">
      <a:dk1>
        <a:srgbClr val="002744"/>
      </a:dk1>
      <a:lt1>
        <a:srgbClr val="FFFFFF"/>
      </a:lt1>
      <a:dk2>
        <a:srgbClr val="000000"/>
      </a:dk2>
      <a:lt2>
        <a:srgbClr val="AEB2B2"/>
      </a:lt2>
      <a:accent1>
        <a:srgbClr val="9A258F"/>
      </a:accent1>
      <a:accent2>
        <a:srgbClr val="002744"/>
      </a:accent2>
      <a:accent3>
        <a:srgbClr val="39B54A"/>
      </a:accent3>
      <a:accent4>
        <a:srgbClr val="F15A31"/>
      </a:accent4>
      <a:accent5>
        <a:srgbClr val="ED1164"/>
      </a:accent5>
      <a:accent6>
        <a:srgbClr val="002744"/>
      </a:accent6>
      <a:hlink>
        <a:srgbClr val="04BCF7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QINETIQ_Master_revised-v3" id="{823507F8-2080-7A41-9121-EED0970F67DB}" vid="{45EB8884-14C1-0444-A334-D0B7C38338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9ecdee03-7b9a-4e09-936c-1feb560ee034" ContentTypeId="0x010100AA93FF7BD098B843BF294D2841A7CB6A02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TaxHTField0 xmlns="f3497c62-a25b-4309-ae35-a6cf9311515b">
      <Terms xmlns="http://schemas.microsoft.com/office/infopath/2007/PartnerControls"/>
    </Document_x0020_TypeTaxHTField0>
    <TaxCatchAll xmlns="f3497c62-a25b-4309-ae35-a6cf9311515b"/>
    <Commercial_x0020_Marking xmlns="f3497c62-a25b-4309-ae35-a6cf9311515b">NONE</Commercial_x0020_Marking>
    <Custodian xmlns="f3497c62-a25b-4309-ae35-a6cf9311515b">
      <UserInfo>
        <DisplayName/>
        <AccountId xsi:nil="true"/>
        <AccountType/>
      </UserInfo>
    </Custodian>
    <TaxKeywordTaxHTField xmlns="f3497c62-a25b-4309-ae35-a6cf9311515b">
      <Terms xmlns="http://schemas.microsoft.com/office/infopath/2007/PartnerControls"/>
    </TaxKeywordTaxHTFiel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AA93FF7BD098B843BF294D2841A7CB6A0200EFE3A78E0F571F44B0EF39FC8162E48E" ma:contentTypeVersion="5" ma:contentTypeDescription="" ma:contentTypeScope="" ma:versionID="03ea057debb01bfc1cb2097ea913da0f">
  <xsd:schema xmlns:xsd="http://www.w3.org/2001/XMLSchema" xmlns:xs="http://www.w3.org/2001/XMLSchema" xmlns:p="http://schemas.microsoft.com/office/2006/metadata/properties" xmlns:ns2="f3497c62-a25b-4309-ae35-a6cf9311515b" targetNamespace="http://schemas.microsoft.com/office/2006/metadata/properties" ma:root="true" ma:fieldsID="532a5dcfeef76034595b0c332d4aba71" ns2:_="">
    <xsd:import namespace="f3497c62-a25b-4309-ae35-a6cf9311515b"/>
    <xsd:element name="properties">
      <xsd:complexType>
        <xsd:sequence>
          <xsd:element name="documentManagement">
            <xsd:complexType>
              <xsd:all>
                <xsd:element ref="ns2:Custodian" minOccurs="0"/>
                <xsd:element ref="ns2:Commercial_x0020_Marking" minOccurs="0"/>
                <xsd:element ref="ns2:_dlc_DocId" minOccurs="0"/>
                <xsd:element ref="ns2:_dlc_DocIdUrl" minOccurs="0"/>
                <xsd:element ref="ns2:_dlc_DocIdPersistId" minOccurs="0"/>
                <xsd:element ref="ns2:Document_x0020_TypeTaxHTField0" minOccurs="0"/>
                <xsd:element ref="ns2:TaxCatchAll" minOccurs="0"/>
                <xsd:element ref="ns2:TaxCatchAllLabe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97c62-a25b-4309-ae35-a6cf9311515b" elementFormDefault="qualified">
    <xsd:import namespace="http://schemas.microsoft.com/office/2006/documentManagement/types"/>
    <xsd:import namespace="http://schemas.microsoft.com/office/infopath/2007/PartnerControls"/>
    <xsd:element name="Custodian" ma:index="4" nillable="true" ma:displayName="Custodian" ma:list="UserInfo" ma:SharePointGroup="0" ma:internalName="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mmercial_x0020_Marking" ma:index="5" nillable="true" ma:displayName="Commercial Marking" ma:default="NONE" ma:format="RadioButtons" ma:internalName="Commercial_x0020_Marking">
      <xsd:simpleType>
        <xsd:restriction base="dms:Choice">
          <xsd:enumeration value="NONE"/>
          <xsd:enumeration value="QINETIQ PROPRIETARY"/>
          <xsd:enumeration value="QINETIQ IN CONFIDENCE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TypeTaxHTField0" ma:index="12" nillable="true" ma:taxonomy="true" ma:internalName="Document_x0020_TypeTaxHTField0" ma:taxonomyFieldName="Document_x0020_Type" ma:displayName="Document Sub-Type" ma:default="" ma:fieldId="{ce5a0dfb-709a-4c6c-b9df-d6ce1129ce82}" ma:sspId="9ecdee03-7b9a-4e09-936c-1feb560ee034" ma:termSetId="e60fbad8-e313-4899-b3f7-582f9825b5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9c9c329-fffa-42c4-99ae-7c722c651d1f}" ma:internalName="TaxCatchAll" ma:showField="CatchAllData" ma:web="5d9a9dd9-f499-4e45-bcf1-51c3c3e357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99c9c329-fffa-42c4-99ae-7c722c651d1f}" ma:internalName="TaxCatchAllLabel" ma:readOnly="true" ma:showField="CatchAllDataLabel" ma:web="5d9a9dd9-f499-4e45-bcf1-51c3c3e357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8101D-B4E5-4CA6-931A-A6C90BEE9E7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444E1F-AD20-481F-B763-FA975D48CD5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D590E64-52C8-4D9C-9A64-B60B9E4F3C73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f3497c62-a25b-4309-ae35-a6cf9311515b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E9F7CD8-F072-4734-BBF0-4050F66E9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97c62-a25b-4309-ae35-a6cf93115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0C5EEB7-B070-4942-911E-BF03F93E4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Air Research Portfolio Technical Summary - Jan 2019</Template>
  <TotalTime>1802</TotalTime>
  <Words>346</Words>
  <Application>Microsoft Office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.HelveticaNeueDeskInterface-Regular</vt:lpstr>
      <vt:lpstr>Arial</vt:lpstr>
      <vt:lpstr>Calibri</vt:lpstr>
      <vt:lpstr>Air Research Portfolio Technical Summary - Jan 2019</vt:lpstr>
      <vt:lpstr>5m Wind Tunnel, Farnborough, Hampshire</vt:lpstr>
      <vt:lpstr>5m Wind Tunnel, Farnborough, Hampshire</vt:lpstr>
      <vt:lpstr>5m Wind Tunnel, Farnborough, Hampshire</vt:lpstr>
    </vt:vector>
  </TitlesOfParts>
  <Company>QinetiQ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Research Portfolio – Technical Summary</dc:title>
  <dc:creator>Administrator</dc:creator>
  <cp:lastModifiedBy>Mr Ian Smith</cp:lastModifiedBy>
  <cp:revision>145</cp:revision>
  <dcterms:created xsi:type="dcterms:W3CDTF">2019-01-03T16:03:27Z</dcterms:created>
  <dcterms:modified xsi:type="dcterms:W3CDTF">2023-10-30T09:20:22Z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0x010100AA93FF7BD098B843BF294D2841A7CB6A0200EFE3A78E0F571F44B0EF39FC8162E48E</vt:lpwstr>
  </property>
  <property fmtid="{D5CDD505-2E9C-101B-9397-08002B2CF9AE}" pid="3" name="TaxKeyword">
    <vt:lpwstr/>
  </property>
</Properties>
</file>