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9" r:id="rId3"/>
  </p:sldMasterIdLst>
  <p:notesMasterIdLst>
    <p:notesMasterId r:id="rId44"/>
  </p:notesMasterIdLst>
  <p:sldIdLst>
    <p:sldId id="426" r:id="rId4"/>
    <p:sldId id="414" r:id="rId5"/>
    <p:sldId id="425" r:id="rId6"/>
    <p:sldId id="412" r:id="rId7"/>
    <p:sldId id="421" r:id="rId8"/>
    <p:sldId id="396" r:id="rId9"/>
    <p:sldId id="405" r:id="rId10"/>
    <p:sldId id="416" r:id="rId11"/>
    <p:sldId id="406" r:id="rId12"/>
    <p:sldId id="390" r:id="rId13"/>
    <p:sldId id="417" r:id="rId14"/>
    <p:sldId id="394" r:id="rId15"/>
    <p:sldId id="408" r:id="rId16"/>
    <p:sldId id="418" r:id="rId17"/>
    <p:sldId id="399" r:id="rId18"/>
    <p:sldId id="410" r:id="rId19"/>
    <p:sldId id="422" r:id="rId20"/>
    <p:sldId id="409" r:id="rId21"/>
    <p:sldId id="443" r:id="rId22"/>
    <p:sldId id="419" r:id="rId23"/>
    <p:sldId id="429" r:id="rId24"/>
    <p:sldId id="428" r:id="rId25"/>
    <p:sldId id="430" r:id="rId26"/>
    <p:sldId id="389" r:id="rId27"/>
    <p:sldId id="424" r:id="rId28"/>
    <p:sldId id="431" r:id="rId29"/>
    <p:sldId id="432" r:id="rId30"/>
    <p:sldId id="433" r:id="rId31"/>
    <p:sldId id="413" r:id="rId32"/>
    <p:sldId id="435" r:id="rId33"/>
    <p:sldId id="436" r:id="rId34"/>
    <p:sldId id="437" r:id="rId35"/>
    <p:sldId id="415" r:id="rId36"/>
    <p:sldId id="438" r:id="rId37"/>
    <p:sldId id="439" r:id="rId38"/>
    <p:sldId id="440" r:id="rId39"/>
    <p:sldId id="441" r:id="rId40"/>
    <p:sldId id="442" r:id="rId41"/>
    <p:sldId id="423" r:id="rId42"/>
    <p:sldId id="402" r:id="rId43"/>
  </p:sldIdLst>
  <p:sldSz cx="13004800" cy="9753600"/>
  <p:notesSz cx="6797675" cy="9928225"/>
  <p:defaultTextStyle>
    <a:defPPr>
      <a:defRPr lang="en-US"/>
    </a:defPPr>
    <a:lvl1pPr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marL="457200" indent="-2286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marL="914400" indent="-4572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marL="1371600" indent="-6858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marL="1828800" indent="-914400" algn="l" defTabSz="584200" rtl="0" eaLnBrk="0" fontAlgn="base" hangingPunct="0">
      <a:spcBef>
        <a:spcPct val="0"/>
      </a:spcBef>
      <a:spcAft>
        <a:spcPct val="0"/>
      </a:spcAft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6pPr>
    <a:lvl7pPr marL="27432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7pPr>
    <a:lvl8pPr marL="32004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8pPr>
    <a:lvl9pPr marL="3657600" algn="l" defTabSz="914400" rtl="0" eaLnBrk="1" latinLnBrk="0" hangingPunct="1">
      <a:defRPr sz="24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A9A4CDC-FE6B-4B40-AD7A-F9AEE301CC03}">
          <p14:sldIdLst/>
        </p14:section>
        <p14:section name="Untitled Section" id="{EF765DA4-1DC9-4F7C-8D2F-8A1AC6071FB1}">
          <p14:sldIdLst>
            <p14:sldId id="426"/>
            <p14:sldId id="414"/>
            <p14:sldId id="425"/>
            <p14:sldId id="412"/>
            <p14:sldId id="421"/>
            <p14:sldId id="396"/>
            <p14:sldId id="405"/>
            <p14:sldId id="416"/>
            <p14:sldId id="406"/>
            <p14:sldId id="390"/>
            <p14:sldId id="417"/>
            <p14:sldId id="394"/>
            <p14:sldId id="408"/>
            <p14:sldId id="418"/>
            <p14:sldId id="399"/>
            <p14:sldId id="410"/>
            <p14:sldId id="422"/>
            <p14:sldId id="409"/>
            <p14:sldId id="443"/>
            <p14:sldId id="419"/>
            <p14:sldId id="429"/>
            <p14:sldId id="428"/>
            <p14:sldId id="430"/>
            <p14:sldId id="389"/>
            <p14:sldId id="424"/>
            <p14:sldId id="431"/>
            <p14:sldId id="432"/>
            <p14:sldId id="433"/>
            <p14:sldId id="413"/>
            <p14:sldId id="435"/>
            <p14:sldId id="436"/>
            <p14:sldId id="437"/>
            <p14:sldId id="415"/>
            <p14:sldId id="438"/>
            <p14:sldId id="439"/>
            <p14:sldId id="440"/>
            <p14:sldId id="441"/>
            <p14:sldId id="442"/>
            <p14:sldId id="423"/>
            <p14:sldId id="4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c Namara, Clair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48"/>
    <a:srgbClr val="66BCC0"/>
    <a:srgbClr val="F2F2F2"/>
    <a:srgbClr val="BEE2E4"/>
    <a:srgbClr val="F8FEFD"/>
    <a:srgbClr val="9AD3D6"/>
    <a:srgbClr val="A2696A"/>
    <a:srgbClr val="CAAAAB"/>
    <a:srgbClr val="DCEFF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938" y="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dmunds, Lindsay" userId="e7056fa7-0103-44b5-8a4b-295e20cbf7f6" providerId="ADAL" clId="{9AC0B9A7-8DED-462E-B36E-BE8B4C09380E}"/>
    <pc:docChg chg="custSel delSld modSld modSection">
      <pc:chgData name="Edmunds, Lindsay" userId="e7056fa7-0103-44b5-8a4b-295e20cbf7f6" providerId="ADAL" clId="{9AC0B9A7-8DED-462E-B36E-BE8B4C09380E}" dt="2026-04-15T13:08:05.169" v="4" actId="47"/>
      <pc:docMkLst>
        <pc:docMk/>
      </pc:docMkLst>
      <pc:sldChg chg="delSp modSp mod">
        <pc:chgData name="Edmunds, Lindsay" userId="e7056fa7-0103-44b5-8a4b-295e20cbf7f6" providerId="ADAL" clId="{9AC0B9A7-8DED-462E-B36E-BE8B4C09380E}" dt="2026-04-15T13:07:14.488" v="2" actId="478"/>
        <pc:sldMkLst>
          <pc:docMk/>
          <pc:sldMk cId="629074139" sldId="425"/>
        </pc:sldMkLst>
        <pc:spChg chg="del mod">
          <ac:chgData name="Edmunds, Lindsay" userId="e7056fa7-0103-44b5-8a4b-295e20cbf7f6" providerId="ADAL" clId="{9AC0B9A7-8DED-462E-B36E-BE8B4C09380E}" dt="2026-04-15T13:07:14.488" v="2" actId="478"/>
          <ac:spMkLst>
            <pc:docMk/>
            <pc:sldMk cId="629074139" sldId="425"/>
            <ac:spMk id="7" creationId="{4BF37653-5D26-1E48-CBA4-920D0825A96D}"/>
          </ac:spMkLst>
        </pc:spChg>
        <pc:picChg chg="del">
          <ac:chgData name="Edmunds, Lindsay" userId="e7056fa7-0103-44b5-8a4b-295e20cbf7f6" providerId="ADAL" clId="{9AC0B9A7-8DED-462E-B36E-BE8B4C09380E}" dt="2026-04-15T13:07:11.383" v="1" actId="478"/>
          <ac:picMkLst>
            <pc:docMk/>
            <pc:sldMk cId="629074139" sldId="425"/>
            <ac:picMk id="9" creationId="{7C772CBC-DA8A-AA54-9054-FD5FAF4E5AA3}"/>
          </ac:picMkLst>
        </pc:picChg>
      </pc:sldChg>
      <pc:sldChg chg="del">
        <pc:chgData name="Edmunds, Lindsay" userId="e7056fa7-0103-44b5-8a4b-295e20cbf7f6" providerId="ADAL" clId="{9AC0B9A7-8DED-462E-B36E-BE8B4C09380E}" dt="2026-04-15T13:08:05.169" v="4" actId="47"/>
        <pc:sldMkLst>
          <pc:docMk/>
          <pc:sldMk cId="3718990962" sldId="427"/>
        </pc:sldMkLst>
      </pc:sldChg>
      <pc:sldChg chg="del">
        <pc:chgData name="Edmunds, Lindsay" userId="e7056fa7-0103-44b5-8a4b-295e20cbf7f6" providerId="ADAL" clId="{9AC0B9A7-8DED-462E-B36E-BE8B4C09380E}" dt="2026-04-15T13:08:01.403" v="3" actId="47"/>
        <pc:sldMkLst>
          <pc:docMk/>
          <pc:sldMk cId="2053785512" sldId="44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EE4F3FFD-3BE8-41F4-827E-3547E36379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C5A1273-90E0-43C8-8C1E-A07085FCEF2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Helvetica Neue" charset="0"/>
              </a:rPr>
              <a:t>Second level</a:t>
            </a:r>
          </a:p>
          <a:p>
            <a:pPr lvl="2"/>
            <a:r>
              <a:rPr lang="en-US" altLang="en-US" noProof="0">
                <a:sym typeface="Helvetica Neue" charset="0"/>
              </a:rPr>
              <a:t>Third level</a:t>
            </a:r>
          </a:p>
          <a:p>
            <a:pPr lvl="3"/>
            <a:r>
              <a:rPr lang="en-US" altLang="en-US" noProof="0">
                <a:sym typeface="Helvetica Neue" charset="0"/>
              </a:rPr>
              <a:t>Fourth level</a:t>
            </a:r>
          </a:p>
          <a:p>
            <a:pPr lvl="4"/>
            <a:r>
              <a:rPr lang="en-US" altLang="en-US" noProof="0">
                <a:sym typeface="Helvetica Neue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/>
          </a:p>
        </p:txBody>
      </p:sp>
    </p:spTree>
    <p:extLst>
      <p:ext uri="{BB962C8B-B14F-4D97-AF65-F5344CB8AC3E}">
        <p14:creationId xmlns:p14="http://schemas.microsoft.com/office/powerpoint/2010/main" val="780710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F2FC0-362C-9752-CA74-6B0344763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7CBDB-AE6C-94BB-9B10-CF34F6F68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1B7EE-4940-DEEF-938C-870AC2ADB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549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8C2C9-7DD0-C3A8-250F-E4E1928DE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5F7A5-3C31-D7D4-E900-BAF20D593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5D59C-3F3A-333C-028A-06D5F14249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899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42564-4D2C-A1D7-87CF-14E61DEA5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A77F87-DB39-3DEF-5A17-5FB1BC1C62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6D6A10-B7AC-BE0B-D6DE-75DDBB491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983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108EA-B312-5A65-675E-E4282F899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338DF2-3DD8-2C3D-01F7-432CEB0544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BB9E5A-5D24-725F-3DA0-EBE60CFED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234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D4562-2A96-4882-6F71-308EE032E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8E6F18-03E8-8707-98AF-CE3AF35CC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4A71DF-E550-A57E-D781-528FED7ABF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887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151C-1EEC-3E53-72AB-05E061A3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F673A4-D20B-A923-ED8C-E840511077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A7D566-FA20-1965-3AD1-877089F52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078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A53A3-1B92-C01B-A9C5-6CBE59C6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27AC7B-8439-C43D-39F0-211A9110C3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6843E7-1DF4-10D6-159B-51EDFD7D37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687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327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327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050A6-F090-AE39-35D0-78A03E94F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E554E5-EEA0-FBD6-17BA-531378136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D5B1E9-3827-7BEB-2BD4-3F922A37C9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668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4F467-1281-557A-38DF-F02A3AE13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8D6797-35A9-6CF1-4458-A8FB0B392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F83A31-BFF5-5D56-37BF-F3B7E66CF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4238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C0D3E-BEE1-C844-8905-831C1ABA0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EAEB4-F0B2-268B-26CB-81D6BB2EA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F48DCE-CD6D-1F0D-5D24-8BA5F9A742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97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C7683-117C-6CAF-241A-5594C8446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8E77AC-D91F-6387-60F7-0C77EA8382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86BB1-1D2B-515A-96F4-3B6B328CD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77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751D5-993F-33FF-B263-E1559F1F5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766D16-6CDB-A8B6-CDD6-664FD9160F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5E39C0-C7B0-66B8-4EF8-B433FF4265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62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ACD05-47A3-640A-ACDC-032CB5E645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CC7A1-4CE1-EB9E-623F-533070F0F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BECB6-AA20-19F8-C9A7-69CB090A0A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3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7028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7" indent="0" algn="ctr">
              <a:buNone/>
              <a:defRPr sz="1600"/>
            </a:lvl4pPr>
            <a:lvl5pPr marL="1828984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F300796-13A1-4914-A2AA-7F16FECBA8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746570" y="9207409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8C2FEFF4-0FF1-4543-ABAE-7EF4109ED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309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3764" y="2597154"/>
            <a:ext cx="11217275" cy="6188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B4583D-DA68-47E6-B469-AA2C117A22B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5C52D2D9-BDFB-4DAD-8E26-D8565DBCF4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24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2575" y="4"/>
            <a:ext cx="2938463" cy="8963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425" y="4"/>
            <a:ext cx="8667750" cy="89630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C43F97-8304-4108-926C-945DEA477E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896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D1A7CB0F-27AC-460D-B4E6-74EBF6D9E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1725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764" y="2597154"/>
            <a:ext cx="11217275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D082B4-5F3D-4F94-BC8B-F60908B77E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64136" y="9232896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7BA805F3-4BAE-4581-A0BD-2BAF2B67E6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8801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414" y="2432054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414" y="6527800"/>
            <a:ext cx="11217275" cy="213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46" indent="0">
              <a:buNone/>
              <a:defRPr sz="2000"/>
            </a:lvl2pPr>
            <a:lvl3pPr marL="914492" indent="0">
              <a:buNone/>
              <a:defRPr sz="1800"/>
            </a:lvl3pPr>
            <a:lvl4pPr marL="1371737" indent="0">
              <a:buNone/>
              <a:defRPr sz="1600"/>
            </a:lvl4pPr>
            <a:lvl5pPr marL="1828984" indent="0">
              <a:buNone/>
              <a:defRPr sz="1600"/>
            </a:lvl5pPr>
            <a:lvl6pPr marL="2286228" indent="0">
              <a:buNone/>
              <a:defRPr sz="1600"/>
            </a:lvl6pPr>
            <a:lvl7pPr marL="2743475" indent="0">
              <a:buNone/>
              <a:defRPr sz="1600"/>
            </a:lvl7pPr>
            <a:lvl8pPr marL="3200720" indent="0">
              <a:buNone/>
              <a:defRPr sz="1600"/>
            </a:lvl8pPr>
            <a:lvl9pPr marL="365796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86B284-1249-4EDC-9E51-76F623B433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877198" y="9218658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38EFD9AE-0F06-44AF-A064-3046003319A8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5" name="Picture 4" descr="Loughborough University | Top 10 in the UK">
            <a:extLst>
              <a:ext uri="{FF2B5EF4-FFF2-40B4-BE49-F238E27FC236}">
                <a16:creationId xmlns:a16="http://schemas.microsoft.com/office/drawing/2014/main" id="{1EF68DCA-B603-E403-567E-9769D04859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0" y="9194069"/>
            <a:ext cx="2254084" cy="56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46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3763" y="2597154"/>
            <a:ext cx="5532437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1" y="2597154"/>
            <a:ext cx="5532438" cy="6188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FDA5E4-004D-46FC-B480-442B4D5050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AD8996A9-C32E-45A1-A6CB-177EC73121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005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1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352" y="2390779"/>
            <a:ext cx="5502275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4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2" y="3562350"/>
            <a:ext cx="5502275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363" y="2390779"/>
            <a:ext cx="5529262" cy="11715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46" indent="0">
              <a:buNone/>
              <a:defRPr sz="2000" b="1"/>
            </a:lvl2pPr>
            <a:lvl3pPr marL="914492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4" indent="0">
              <a:buNone/>
              <a:defRPr sz="1600" b="1"/>
            </a:lvl5pPr>
            <a:lvl6pPr marL="2286228" indent="0">
              <a:buNone/>
              <a:defRPr sz="1600" b="1"/>
            </a:lvl6pPr>
            <a:lvl7pPr marL="2743475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F46A065-FF69-4633-BD59-340E1F3020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D146771B-1FE5-44ED-891C-FF964B6EB5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5677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B4478EC-20E7-4730-821A-7474EDAC63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5684B1FB-3359-4EAF-9806-67CFAFAFB4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535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A30F28C-8B4D-4D3D-A681-325645CD24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798423DB-0680-40B4-AC18-DA7E738B94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82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263" y="1404942"/>
            <a:ext cx="6583362" cy="6931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55600-517C-4668-B32C-E964A9A2D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05595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4F19B113-6154-446E-AAFE-F8886A5AEE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8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9263" y="1404942"/>
            <a:ext cx="6583362" cy="6931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1"/>
            </a:lvl2pPr>
            <a:lvl3pPr marL="914492" indent="0">
              <a:buNone/>
              <a:defRPr sz="2400"/>
            </a:lvl3pPr>
            <a:lvl4pPr marL="1371737" indent="0">
              <a:buNone/>
              <a:defRPr sz="2000"/>
            </a:lvl4pPr>
            <a:lvl5pPr marL="1828984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pPr lvl="0"/>
            <a:endParaRPr lang="en-GB" noProof="0">
              <a:sym typeface="Helvetica Neue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7" indent="0">
              <a:buNone/>
              <a:defRPr sz="1000"/>
            </a:lvl4pPr>
            <a:lvl5pPr marL="1828984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A86E8-32C6-476F-A993-D88E388CE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1088" y="9232900"/>
            <a:ext cx="3033712" cy="520700"/>
          </a:xfrm>
          <a:ln/>
        </p:spPr>
        <p:txBody>
          <a:bodyPr/>
          <a:lstStyle>
            <a:lvl1pPr>
              <a:defRPr/>
            </a:lvl1pPr>
          </a:lstStyle>
          <a:p>
            <a:fld id="{2FECFF34-BBAE-47B2-81EB-C423E7D10F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9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 descr="Rectangle 14">
            <a:extLst>
              <a:ext uri="{FF2B5EF4-FFF2-40B4-BE49-F238E27FC236}">
                <a16:creationId xmlns:a16="http://schemas.microsoft.com/office/drawing/2014/main" id="{D08B959C-3CD3-4EBF-BF58-6CBDA0D5F837}"/>
              </a:ext>
            </a:extLst>
          </p:cNvPr>
          <p:cNvSpPr>
            <a:spLocks/>
          </p:cNvSpPr>
          <p:nvPr/>
        </p:nvSpPr>
        <p:spPr bwMode="auto">
          <a:xfrm>
            <a:off x="2" y="1225550"/>
            <a:ext cx="13003213" cy="203200"/>
          </a:xfrm>
          <a:prstGeom prst="rect">
            <a:avLst/>
          </a:prstGeom>
          <a:solidFill>
            <a:srgbClr val="82C3C5"/>
          </a:solidFill>
          <a:ln>
            <a:noFill/>
          </a:ln>
          <a:effectLst/>
        </p:spPr>
        <p:txBody>
          <a:bodyPr lIns="65024" tIns="65024" rIns="65024" bIns="65024" anchor="ctr"/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eaLnBrk="1">
              <a:defRPr/>
            </a:pPr>
            <a:endParaRPr lang="en-US" altLang="en-US" sz="2400" b="0">
              <a:solidFill>
                <a:srgbClr val="14131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050" name="Rectangle 2" descr="Rectangle 10">
            <a:extLst>
              <a:ext uri="{FF2B5EF4-FFF2-40B4-BE49-F238E27FC236}">
                <a16:creationId xmlns:a16="http://schemas.microsoft.com/office/drawing/2014/main" id="{77AFF1F1-1FF6-4586-BCCC-170D40449E8F}"/>
              </a:ext>
            </a:extLst>
          </p:cNvPr>
          <p:cNvSpPr>
            <a:spLocks/>
          </p:cNvSpPr>
          <p:nvPr/>
        </p:nvSpPr>
        <p:spPr bwMode="auto">
          <a:xfrm>
            <a:off x="2" y="9147179"/>
            <a:ext cx="13003213" cy="606425"/>
          </a:xfrm>
          <a:prstGeom prst="rect">
            <a:avLst/>
          </a:prstGeom>
          <a:solidFill>
            <a:srgbClr val="66BCC0"/>
          </a:solidFill>
          <a:ln w="25400" cap="flat" cmpd="sng">
            <a:solidFill>
              <a:srgbClr val="66BC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5024" tIns="65024" rIns="65024" bIns="65024" anchor="ctr"/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914400" algn="ctr" defTabSz="1300163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ctr" eaLnBrk="1">
              <a:defRPr/>
            </a:pPr>
            <a:endParaRPr lang="en-US" altLang="en-US" sz="2400" b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C976CD65-4FCB-4369-8AA2-BC9590D839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2427" y="4"/>
            <a:ext cx="10837863" cy="896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5024" tIns="65024" rIns="65024" bIns="650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 Medium" charset="0"/>
              </a:rPr>
              <a:t>Click to edit Master title style</a:t>
            </a:r>
          </a:p>
        </p:txBody>
      </p:sp>
      <p:pic>
        <p:nvPicPr>
          <p:cNvPr id="2053" name="Picture 4" descr="Picture 6">
            <a:extLst>
              <a:ext uri="{FF2B5EF4-FFF2-40B4-BE49-F238E27FC236}">
                <a16:creationId xmlns:a16="http://schemas.microsoft.com/office/drawing/2014/main" id="{EB618193-5865-4B25-912B-11A1208015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4"/>
          <a:stretch>
            <a:fillRect/>
          </a:stretch>
        </p:blipFill>
        <p:spPr bwMode="auto">
          <a:xfrm>
            <a:off x="10399713" y="379413"/>
            <a:ext cx="24003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A862E52D-2760-42CF-B671-00F136D601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6284913" y="8778875"/>
            <a:ext cx="3033712" cy="5207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65024" tIns="65024" rIns="65024" bIns="65024" numCol="1" anchor="ctr" anchorCtr="0" compatLnSpc="1">
            <a:prstTxWarp prst="textNoShape">
              <a:avLst/>
            </a:prstTxWarp>
          </a:bodyPr>
          <a:lstStyle>
            <a:lvl1pPr algn="r" defTabSz="1300293" eaLnBrk="1">
              <a:defRPr sz="1600" b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79045F17-460D-4044-937F-03CC7ECE03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584258" rtl="0" eaLnBrk="0" fontAlgn="base" hangingPunct="0">
        <a:spcBef>
          <a:spcPct val="0"/>
        </a:spcBef>
        <a:spcAft>
          <a:spcPct val="0"/>
        </a:spcAft>
        <a:defRPr sz="8000" kern="1200">
          <a:solidFill>
            <a:srgbClr val="000000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584258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2pPr>
      <a:lvl3pPr algn="ctr" defTabSz="584258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3pPr>
      <a:lvl4pPr algn="ctr" defTabSz="584258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4pPr>
      <a:lvl5pPr algn="ctr" defTabSz="584258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5pPr>
      <a:lvl6pPr marL="457246" algn="ctr" defTabSz="584258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6pPr>
      <a:lvl7pPr marL="914492" algn="ctr" defTabSz="584258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7pPr>
      <a:lvl8pPr marL="1371737" algn="ctr" defTabSz="584258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8pPr>
      <a:lvl9pPr marL="1828984" algn="ctr" defTabSz="584258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Neue Medium" charset="0"/>
          <a:ea typeface="Helvetica Neue Medium" charset="0"/>
          <a:cs typeface="Helvetica Neue Medium" charset="0"/>
          <a:sym typeface="Helvetica Neue Medium" charset="0"/>
        </a:defRPr>
      </a:lvl9pPr>
    </p:titleStyle>
    <p:bodyStyle>
      <a:lvl1pPr marL="444545" indent="-444545" algn="l" defTabSz="584258" rtl="0" eaLnBrk="0" fontAlgn="base" hangingPunct="0">
        <a:spcBef>
          <a:spcPts val="4200"/>
        </a:spcBef>
        <a:spcAft>
          <a:spcPct val="0"/>
        </a:spcAft>
        <a:buSzPct val="145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1pPr>
      <a:lvl2pPr marL="889090" indent="-444545" algn="l" defTabSz="584258" rtl="0" eaLnBrk="0" fontAlgn="base" hangingPunct="0">
        <a:spcBef>
          <a:spcPts val="4200"/>
        </a:spcBef>
        <a:spcAft>
          <a:spcPct val="0"/>
        </a:spcAft>
        <a:buSzPct val="145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2pPr>
      <a:lvl3pPr marL="1333634" indent="-444545" algn="l" defTabSz="584258" rtl="0" eaLnBrk="0" fontAlgn="base" hangingPunct="0">
        <a:spcBef>
          <a:spcPts val="4200"/>
        </a:spcBef>
        <a:spcAft>
          <a:spcPct val="0"/>
        </a:spcAft>
        <a:buSzPct val="145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3pPr>
      <a:lvl4pPr marL="1778178" indent="-444545" algn="l" defTabSz="584258" rtl="0" eaLnBrk="0" fontAlgn="base" hangingPunct="0">
        <a:spcBef>
          <a:spcPts val="4200"/>
        </a:spcBef>
        <a:spcAft>
          <a:spcPct val="0"/>
        </a:spcAft>
        <a:buSzPct val="145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4pPr>
      <a:lvl5pPr marL="2222723" indent="-444545" algn="l" defTabSz="584258" rtl="0" eaLnBrk="0" fontAlgn="base" hangingPunct="0">
        <a:spcBef>
          <a:spcPts val="4200"/>
        </a:spcBef>
        <a:spcAft>
          <a:spcPct val="0"/>
        </a:spcAft>
        <a:buSzPct val="145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4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wtf.ac.uk/experimental-database/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garyjpage/AeroX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hyperlink" Target="https://www.nwtf.ac.uk/about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dmin@nwtf.ac.uk" TargetMode="Externa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9.xml"/><Relationship Id="rId4" Type="http://schemas.openxmlformats.org/officeDocument/2006/relationships/hyperlink" Target="mailto:d.Veerasamy@lboro.ac.u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F185-605C-87DF-45AB-7EE4D17B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A3842F-DE5E-BEDF-8FA7-ED345FC22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"/>
            <a:ext cx="14630392" cy="97535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0139E-99E8-978C-7B54-9EE141EB5B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05F3-4BAE-4581-A0BD-2BAF2B67E624}" type="slidenum">
              <a:rPr lang="en-US" altLang="en-US" smtClean="0"/>
              <a:pPr/>
              <a:t>1</a:t>
            </a:fld>
            <a:endParaRPr lang="en-US" altLang="en-US"/>
          </a:p>
        </p:txBody>
      </p:sp>
      <p:pic>
        <p:nvPicPr>
          <p:cNvPr id="9" name="Picture 4" descr="Loughborough University | Top 10 in the UK">
            <a:extLst>
              <a:ext uri="{FF2B5EF4-FFF2-40B4-BE49-F238E27FC236}">
                <a16:creationId xmlns:a16="http://schemas.microsoft.com/office/drawing/2014/main" id="{F2A52DED-1523-761E-FFB5-87CAA51D7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57" y="8309847"/>
            <a:ext cx="3117305" cy="78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614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7A8B41-DE87-E87E-9555-463A5848808A}"/>
              </a:ext>
            </a:extLst>
          </p:cNvPr>
          <p:cNvSpPr txBox="1"/>
          <p:nvPr/>
        </p:nvSpPr>
        <p:spPr>
          <a:xfrm>
            <a:off x="231479" y="3052439"/>
            <a:ext cx="7634051" cy="44873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Establish guidelines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, best practice and standards that can be adopted by others</a:t>
            </a:r>
            <a:endParaRPr lang="en-US" sz="2800">
              <a:latin typeface="Amasis MT Pro"/>
              <a:ea typeface="Open Sans"/>
              <a:cs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Aim to be the </a:t>
            </a: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first-place for aerodynamic datasets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- catering to researchers in both UK and International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ct val="20000"/>
              </a:spcBef>
            </a:pPr>
            <a:endParaRPr lang="en-GB" sz="28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2" descr="Best Practice. What does it mean? – HueStones">
            <a:extLst>
              <a:ext uri="{FF2B5EF4-FFF2-40B4-BE49-F238E27FC236}">
                <a16:creationId xmlns:a16="http://schemas.microsoft.com/office/drawing/2014/main" id="{8DE14B5A-B533-03AA-6FF2-FC6CDCFD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3" r="34235" b="-1"/>
          <a:stretch/>
        </p:blipFill>
        <p:spPr bwMode="auto">
          <a:xfrm>
            <a:off x="8186249" y="2229103"/>
            <a:ext cx="4818551" cy="686859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D4B3BE-DCE4-BACE-7ED0-5ED633B8E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10</a:t>
            </a:fld>
            <a:endParaRPr lang="en-US" altLang="en-US"/>
          </a:p>
        </p:txBody>
      </p:sp>
      <p:sp>
        <p:nvSpPr>
          <p:cNvPr id="3" name="Text Box 22" descr="Title 3">
            <a:extLst>
              <a:ext uri="{FF2B5EF4-FFF2-40B4-BE49-F238E27FC236}">
                <a16:creationId xmlns:a16="http://schemas.microsoft.com/office/drawing/2014/main" id="{C197E503-8CE8-E770-B56E-BCCF4D97F7AE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NWTF metadata initiative </a:t>
            </a:r>
          </a:p>
        </p:txBody>
      </p:sp>
    </p:spTree>
    <p:extLst>
      <p:ext uri="{BB962C8B-B14F-4D97-AF65-F5344CB8AC3E}">
        <p14:creationId xmlns:p14="http://schemas.microsoft.com/office/powerpoint/2010/main" val="2229586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6AD4B-A6B2-0198-8F82-1E500E9416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 descr="Title 3">
            <a:extLst>
              <a:ext uri="{FF2B5EF4-FFF2-40B4-BE49-F238E27FC236}">
                <a16:creationId xmlns:a16="http://schemas.microsoft.com/office/drawing/2014/main" id="{6B0AA40D-FE9B-CF96-BBE0-FD7785C56D18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NWTF Guidelines for metadata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937BC-335D-F14C-7780-10D910A03CB9}"/>
              </a:ext>
            </a:extLst>
          </p:cNvPr>
          <p:cNvSpPr txBox="1"/>
          <p:nvPr/>
        </p:nvSpPr>
        <p:spPr>
          <a:xfrm>
            <a:off x="926934" y="1820201"/>
            <a:ext cx="10950711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Addresses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long-standing issues: fragmented files, inconsistent documentation, poor discoverability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Journal-style structure: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campaign overview, facility, conditions, methods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Direct, file-level access: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CSV, CAD, processed data (plus full ZIP option)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Reusable assets included: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CAD, geometry, coordinate systems, MATLAB scripts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Enhanced traceability: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author affiliations + optional LinkedIn links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CF801-4DB5-14B2-E9AF-C0BF114AD7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11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9FCBE7-B09E-95AA-794A-530AA89B3983}"/>
              </a:ext>
            </a:extLst>
          </p:cNvPr>
          <p:cNvSpPr txBox="1"/>
          <p:nvPr/>
        </p:nvSpPr>
        <p:spPr>
          <a:xfrm>
            <a:off x="931130" y="7014353"/>
            <a:ext cx="11704637" cy="19697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Human-readable metadata webpages consolidating full experimental context</a:t>
            </a:r>
            <a:endParaRPr lang="en-GB" sz="2800" b="0">
              <a:solidFill>
                <a:srgbClr val="FF0000"/>
              </a:solidFill>
              <a:highlight>
                <a:srgbClr val="FFFFFF"/>
              </a:highlight>
              <a:latin typeface="Amasis MT Pro"/>
              <a:ea typeface="Open Sans"/>
              <a:cs typeface="Open Sans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Consistent metadata template enabling trust, reuse, and future automation</a:t>
            </a:r>
          </a:p>
        </p:txBody>
      </p:sp>
    </p:spTree>
    <p:extLst>
      <p:ext uri="{BB962C8B-B14F-4D97-AF65-F5344CB8AC3E}">
        <p14:creationId xmlns:p14="http://schemas.microsoft.com/office/powerpoint/2010/main" val="2782195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 descr="Title 3">
            <a:extLst>
              <a:ext uri="{FF2B5EF4-FFF2-40B4-BE49-F238E27FC236}">
                <a16:creationId xmlns:a16="http://schemas.microsoft.com/office/drawing/2014/main" id="{B6F8F17D-9F62-87CB-E3A2-C9799E100304}"/>
              </a:ext>
            </a:extLst>
          </p:cNvPr>
          <p:cNvSpPr txBox="1">
            <a:spLocks/>
          </p:cNvSpPr>
          <p:nvPr/>
        </p:nvSpPr>
        <p:spPr bwMode="auto">
          <a:xfrm>
            <a:off x="92211" y="495543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Demo..</a:t>
            </a:r>
            <a:endParaRPr lang="en-GB" sz="2801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2523E1-C939-FF1F-D1E4-12AE1A083360}"/>
              </a:ext>
            </a:extLst>
          </p:cNvPr>
          <p:cNvSpPr txBox="1"/>
          <p:nvPr/>
        </p:nvSpPr>
        <p:spPr>
          <a:xfrm>
            <a:off x="2932614" y="4352444"/>
            <a:ext cx="95293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latin typeface="Amasis MT Pro" panose="02040504050005020304" pitchFamily="18" charset="0"/>
                <a:hlinkClick r:id="rId2"/>
              </a:rPr>
              <a:t>NWTF Experimental database</a:t>
            </a:r>
            <a:endParaRPr lang="en-GB" sz="4400">
              <a:latin typeface="Amasis MT Pro" panose="020405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3A251-F215-479F-88E2-0E6AACCBC572}"/>
              </a:ext>
            </a:extLst>
          </p:cNvPr>
          <p:cNvSpPr txBox="1"/>
          <p:nvPr/>
        </p:nvSpPr>
        <p:spPr>
          <a:xfrm>
            <a:off x="5440682" y="5438449"/>
            <a:ext cx="7721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Metadata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8511B-C442-2B53-426F-A72A76FCF2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4059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 descr="Title 3">
            <a:extLst>
              <a:ext uri="{FF2B5EF4-FFF2-40B4-BE49-F238E27FC236}">
                <a16:creationId xmlns:a16="http://schemas.microsoft.com/office/drawing/2014/main" id="{68189DC8-2C62-DF57-9855-112565EB9319}"/>
              </a:ext>
            </a:extLst>
          </p:cNvPr>
          <p:cNvSpPr txBox="1">
            <a:spLocks/>
          </p:cNvSpPr>
          <p:nvPr/>
        </p:nvSpPr>
        <p:spPr bwMode="auto">
          <a:xfrm>
            <a:off x="92211" y="495543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Screen shots of NWTF metadata</a:t>
            </a:r>
            <a:endParaRPr lang="en-GB" sz="2801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B65DD0-BE9B-941F-4E68-AADCFF0AC4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713D9B-4863-6AEE-AFC7-ACAF1DA5E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236" y="1853133"/>
            <a:ext cx="5400721" cy="31444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042DE9-88C8-3BAC-F66F-67BE5EEFA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382885"/>
            <a:ext cx="2727809" cy="3502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864F40-8CED-9507-AB74-8D681D8B8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845" y="2139478"/>
            <a:ext cx="4511431" cy="15774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23933A-D6A0-ECE8-1D30-8DA7964F03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2472" y="5375265"/>
            <a:ext cx="3520745" cy="34521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54F9A3-22EC-C827-480B-B2BFBD81B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7515" y="4997598"/>
            <a:ext cx="6986653" cy="340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CCD5E4-7DA9-CAAE-1F2E-5345DCBF36F9}"/>
              </a:ext>
            </a:extLst>
          </p:cNvPr>
          <p:cNvSpPr txBox="1"/>
          <p:nvPr/>
        </p:nvSpPr>
        <p:spPr>
          <a:xfrm>
            <a:off x="2727809" y="2963700"/>
            <a:ext cx="37745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masis MT Pro" panose="02040504050005020304" pitchFamily="18" charset="0"/>
              </a:rPr>
              <a:t>Author and contacts</a:t>
            </a:r>
            <a:endParaRPr lang="en-US" b="1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6D99A19-CC9C-A72C-26C6-6901FFB7D194}"/>
              </a:ext>
            </a:extLst>
          </p:cNvPr>
          <p:cNvSpPr txBox="1"/>
          <p:nvPr/>
        </p:nvSpPr>
        <p:spPr>
          <a:xfrm>
            <a:off x="8083792" y="4045803"/>
            <a:ext cx="37745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masis MT Pro" panose="02040504050005020304" pitchFamily="18" charset="0"/>
              </a:rPr>
              <a:t>Geometry and measurement locations</a:t>
            </a:r>
            <a:endParaRPr lang="en-US" b="1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9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F9D8E7-0F7A-D3CB-3322-F49E3FFDBE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09BB98-221F-778D-E4E7-031ED4B73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47" y="5090160"/>
            <a:ext cx="3217274" cy="37781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6A8F83-0A66-25F0-6628-F6880A572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9174"/>
            <a:ext cx="13004800" cy="3347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AED8A7-9DAA-C8DF-10AB-E221ADF4C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927" y="6086704"/>
            <a:ext cx="8344826" cy="2992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C858EF-CE43-03A0-49FA-72935B76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585" y="5090160"/>
            <a:ext cx="8474385" cy="842858"/>
          </a:xfrm>
          <a:prstGeom prst="rect">
            <a:avLst/>
          </a:prstGeom>
        </p:spPr>
      </p:pic>
      <p:sp>
        <p:nvSpPr>
          <p:cNvPr id="9" name="Text Box 22" descr="Title 3">
            <a:extLst>
              <a:ext uri="{FF2B5EF4-FFF2-40B4-BE49-F238E27FC236}">
                <a16:creationId xmlns:a16="http://schemas.microsoft.com/office/drawing/2014/main" id="{E43FF4FE-777C-1BA5-C946-2EE6B860DAAD}"/>
              </a:ext>
            </a:extLst>
          </p:cNvPr>
          <p:cNvSpPr txBox="1">
            <a:spLocks/>
          </p:cNvSpPr>
          <p:nvPr/>
        </p:nvSpPr>
        <p:spPr bwMode="auto">
          <a:xfrm>
            <a:off x="92211" y="495543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Screen shots of NWTF metadata</a:t>
            </a:r>
            <a:endParaRPr lang="en-GB" sz="2801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B5E09-7670-B153-AEE5-01ADB74F29A5}"/>
              </a:ext>
            </a:extLst>
          </p:cNvPr>
          <p:cNvSpPr txBox="1"/>
          <p:nvPr/>
        </p:nvSpPr>
        <p:spPr>
          <a:xfrm>
            <a:off x="7870432" y="4045803"/>
            <a:ext cx="37745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masis MT Pro" panose="02040504050005020304" pitchFamily="18" charset="0"/>
              </a:rPr>
              <a:t>Dataset with </a:t>
            </a:r>
            <a:r>
              <a:rPr lang="en-GB" b="1" err="1">
                <a:solidFill>
                  <a:srgbClr val="FF0000"/>
                </a:solidFill>
                <a:latin typeface="Amasis MT Pro" panose="02040504050005020304" pitchFamily="18" charset="0"/>
              </a:rPr>
              <a:t>url</a:t>
            </a:r>
            <a:endParaRPr lang="en-US" b="1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053BD3-FF55-281E-AD98-18AB96FF4D74}"/>
              </a:ext>
            </a:extLst>
          </p:cNvPr>
          <p:cNvSpPr txBox="1"/>
          <p:nvPr/>
        </p:nvSpPr>
        <p:spPr>
          <a:xfrm>
            <a:off x="10203882" y="5808354"/>
            <a:ext cx="37745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err="1">
                <a:solidFill>
                  <a:srgbClr val="FF0000"/>
                </a:solidFill>
                <a:latin typeface="Amasis MT Pro" panose="02040504050005020304" pitchFamily="18" charset="0"/>
              </a:rPr>
              <a:t>Matlab</a:t>
            </a:r>
            <a:r>
              <a:rPr lang="en-GB" b="1">
                <a:solidFill>
                  <a:srgbClr val="FF0000"/>
                </a:solidFill>
                <a:latin typeface="Amasis MT Pro" panose="02040504050005020304" pitchFamily="18" charset="0"/>
              </a:rPr>
              <a:t> script and Sample plot</a:t>
            </a:r>
            <a:endParaRPr lang="en-US" b="1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E557F-ACB6-9E93-1863-BE0E53AE94FD}"/>
              </a:ext>
            </a:extLst>
          </p:cNvPr>
          <p:cNvSpPr txBox="1"/>
          <p:nvPr/>
        </p:nvSpPr>
        <p:spPr>
          <a:xfrm>
            <a:off x="1567386" y="5004664"/>
            <a:ext cx="37745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latin typeface="Amasis MT Pro" panose="02040504050005020304" pitchFamily="18" charset="0"/>
              </a:rPr>
              <a:t>Parameters</a:t>
            </a:r>
            <a:endParaRPr lang="en-US" b="1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59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Advertising icon - vector illustration . advertising, marketing, promotion,  advertisement, ads, ad, megaphone, bullhorn, business, line, outline, icons  . 17721955 Vector Art at Vecteezy">
            <a:extLst>
              <a:ext uri="{FF2B5EF4-FFF2-40B4-BE49-F238E27FC236}">
                <a16:creationId xmlns:a16="http://schemas.microsoft.com/office/drawing/2014/main" id="{F39B6FD2-FA4E-856E-482B-5D5E00F4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350" y="3970369"/>
            <a:ext cx="1932457" cy="193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B3176E-8608-E63D-8759-FC6D6DAA7C10}"/>
              </a:ext>
            </a:extLst>
          </p:cNvPr>
          <p:cNvSpPr txBox="1"/>
          <p:nvPr/>
        </p:nvSpPr>
        <p:spPr>
          <a:xfrm>
            <a:off x="158322" y="1609832"/>
            <a:ext cx="7849210" cy="72573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Data Acquisition</a:t>
            </a:r>
            <a:endParaRPr lang="en-US"/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	-  We collect and gather the relevant experimental data from NWTF tunnels.</a:t>
            </a:r>
          </a:p>
          <a:p>
            <a:pPr>
              <a:spcBef>
                <a:spcPct val="20000"/>
              </a:spcBef>
            </a:pPr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Metadata Creation</a:t>
            </a:r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	- Comprehensive metadata documentation in markdown &amp; html </a:t>
            </a:r>
          </a:p>
          <a:p>
            <a:pPr>
              <a:spcBef>
                <a:spcPct val="20000"/>
              </a:spcBef>
            </a:pPr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Internal &amp; external Review</a:t>
            </a:r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	- Conduct an internal review process to ensure the quality, and adherence to 	the  standards.</a:t>
            </a:r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	- Corresponding author of the dataset will review the metafile for any corrections.</a:t>
            </a:r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	- Author Acceptance, &amp; publication</a:t>
            </a:r>
          </a:p>
          <a:p>
            <a:pPr>
              <a:spcBef>
                <a:spcPct val="20000"/>
              </a:spcBef>
            </a:pPr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Open access &amp; promotion</a:t>
            </a:r>
          </a:p>
          <a:p>
            <a:pPr>
              <a:spcBef>
                <a:spcPct val="20000"/>
              </a:spcBef>
            </a:pP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	- </a:t>
            </a: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Loughborough university host the datasets </a:t>
            </a:r>
          </a:p>
        </p:txBody>
      </p:sp>
      <p:sp>
        <p:nvSpPr>
          <p:cNvPr id="4" name="Text Box 22" descr="Title 3">
            <a:extLst>
              <a:ext uri="{FF2B5EF4-FFF2-40B4-BE49-F238E27FC236}">
                <a16:creationId xmlns:a16="http://schemas.microsoft.com/office/drawing/2014/main" id="{E1C0EA73-7D35-808F-3D0F-0762B77B6914}"/>
              </a:ext>
            </a:extLst>
          </p:cNvPr>
          <p:cNvSpPr txBox="1">
            <a:spLocks/>
          </p:cNvSpPr>
          <p:nvPr/>
        </p:nvSpPr>
        <p:spPr bwMode="auto">
          <a:xfrm>
            <a:off x="256702" y="47719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What we do..</a:t>
            </a:r>
          </a:p>
        </p:txBody>
      </p:sp>
      <p:pic>
        <p:nvPicPr>
          <p:cNvPr id="10242" name="Picture 2" descr="Metadata Generic color fill icon | Freepik">
            <a:extLst>
              <a:ext uri="{FF2B5EF4-FFF2-40B4-BE49-F238E27FC236}">
                <a16:creationId xmlns:a16="http://schemas.microsoft.com/office/drawing/2014/main" id="{87257593-2FD7-DEAA-26A7-8005E06F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8368" y="4422088"/>
            <a:ext cx="1632858" cy="16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ata Acquisition Icons - Free SVG &amp; PNG Data Acquisition Images - Noun  Project">
            <a:extLst>
              <a:ext uri="{FF2B5EF4-FFF2-40B4-BE49-F238E27FC236}">
                <a16:creationId xmlns:a16="http://schemas.microsoft.com/office/drawing/2014/main" id="{30557895-3092-6C78-8682-013990F80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510" y="2048342"/>
            <a:ext cx="1632858" cy="163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0E19BB34-117A-FFC6-97FA-AC379BAB1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680" y="6526325"/>
            <a:ext cx="754517" cy="117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BABA85D-2384-A358-250C-EA90907764B3}"/>
              </a:ext>
            </a:extLst>
          </p:cNvPr>
          <p:cNvSpPr/>
          <p:nvPr/>
        </p:nvSpPr>
        <p:spPr bwMode="auto">
          <a:xfrm>
            <a:off x="12138991" y="2955234"/>
            <a:ext cx="424070" cy="1184669"/>
          </a:xfrm>
          <a:custGeom>
            <a:avLst/>
            <a:gdLst>
              <a:gd name="connsiteX0" fmla="*/ 0 w 785904"/>
              <a:gd name="connsiteY0" fmla="*/ 0 h 1632857"/>
              <a:gd name="connsiteX1" fmla="*/ 679269 w 785904"/>
              <a:gd name="connsiteY1" fmla="*/ 666206 h 1632857"/>
              <a:gd name="connsiteX2" fmla="*/ 783772 w 785904"/>
              <a:gd name="connsiteY2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04" h="1632857">
                <a:moveTo>
                  <a:pt x="0" y="0"/>
                </a:moveTo>
                <a:cubicBezTo>
                  <a:pt x="274320" y="197031"/>
                  <a:pt x="548640" y="394063"/>
                  <a:pt x="679269" y="666206"/>
                </a:cubicBezTo>
                <a:cubicBezTo>
                  <a:pt x="809898" y="938349"/>
                  <a:pt x="783772" y="1284514"/>
                  <a:pt x="783772" y="1632857"/>
                </a:cubicBezTo>
              </a:path>
            </a:pathLst>
          </a:custGeom>
          <a:noFill/>
          <a:ln w="60325" cap="flat" cmpd="sng" algn="ctr">
            <a:solidFill>
              <a:srgbClr val="66BCC0"/>
            </a:solidFill>
            <a:prstDash val="solid"/>
            <a:miter lim="400000"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84258" eaLnBrk="1"/>
            <a:endParaRPr lang="en-GB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EA89604-6EA8-55C6-CF05-E74658261265}"/>
              </a:ext>
            </a:extLst>
          </p:cNvPr>
          <p:cNvSpPr/>
          <p:nvPr/>
        </p:nvSpPr>
        <p:spPr bwMode="auto">
          <a:xfrm rot="4507021">
            <a:off x="11794668" y="6327619"/>
            <a:ext cx="713537" cy="875233"/>
          </a:xfrm>
          <a:custGeom>
            <a:avLst/>
            <a:gdLst>
              <a:gd name="connsiteX0" fmla="*/ 0 w 785904"/>
              <a:gd name="connsiteY0" fmla="*/ 0 h 1632857"/>
              <a:gd name="connsiteX1" fmla="*/ 679269 w 785904"/>
              <a:gd name="connsiteY1" fmla="*/ 666206 h 1632857"/>
              <a:gd name="connsiteX2" fmla="*/ 783772 w 785904"/>
              <a:gd name="connsiteY2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04" h="1632857">
                <a:moveTo>
                  <a:pt x="0" y="0"/>
                </a:moveTo>
                <a:cubicBezTo>
                  <a:pt x="274320" y="197031"/>
                  <a:pt x="548640" y="394063"/>
                  <a:pt x="679269" y="666206"/>
                </a:cubicBezTo>
                <a:cubicBezTo>
                  <a:pt x="809898" y="938349"/>
                  <a:pt x="783772" y="1284514"/>
                  <a:pt x="783772" y="1632857"/>
                </a:cubicBezTo>
              </a:path>
            </a:pathLst>
          </a:custGeom>
          <a:noFill/>
          <a:ln w="60325" cap="flat" cmpd="sng" algn="ctr">
            <a:solidFill>
              <a:srgbClr val="66BCC0"/>
            </a:solidFill>
            <a:prstDash val="solid"/>
            <a:miter lim="400000"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84258" eaLnBrk="1"/>
            <a:endParaRPr lang="en-GB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83E250-E899-27B2-57EB-43D2BCF24670}"/>
              </a:ext>
            </a:extLst>
          </p:cNvPr>
          <p:cNvSpPr/>
          <p:nvPr/>
        </p:nvSpPr>
        <p:spPr bwMode="auto">
          <a:xfrm rot="10408418">
            <a:off x="9113377" y="6208110"/>
            <a:ext cx="415692" cy="1111590"/>
          </a:xfrm>
          <a:custGeom>
            <a:avLst/>
            <a:gdLst>
              <a:gd name="connsiteX0" fmla="*/ 0 w 785904"/>
              <a:gd name="connsiteY0" fmla="*/ 0 h 1632857"/>
              <a:gd name="connsiteX1" fmla="*/ 679269 w 785904"/>
              <a:gd name="connsiteY1" fmla="*/ 666206 h 1632857"/>
              <a:gd name="connsiteX2" fmla="*/ 783772 w 785904"/>
              <a:gd name="connsiteY2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04" h="1632857">
                <a:moveTo>
                  <a:pt x="0" y="0"/>
                </a:moveTo>
                <a:cubicBezTo>
                  <a:pt x="274320" y="197031"/>
                  <a:pt x="548640" y="394063"/>
                  <a:pt x="679269" y="666206"/>
                </a:cubicBezTo>
                <a:cubicBezTo>
                  <a:pt x="809898" y="938349"/>
                  <a:pt x="783772" y="1284514"/>
                  <a:pt x="783772" y="1632857"/>
                </a:cubicBezTo>
              </a:path>
            </a:pathLst>
          </a:custGeom>
          <a:noFill/>
          <a:ln w="60325" cap="flat" cmpd="sng" algn="ctr">
            <a:solidFill>
              <a:srgbClr val="66BCC0"/>
            </a:solidFill>
            <a:prstDash val="solid"/>
            <a:miter lim="400000"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84258" eaLnBrk="1"/>
            <a:endParaRPr lang="en-GB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BD26F4-58DB-89D8-B6CD-B49C16A2A1C1}"/>
              </a:ext>
            </a:extLst>
          </p:cNvPr>
          <p:cNvSpPr/>
          <p:nvPr/>
        </p:nvSpPr>
        <p:spPr bwMode="auto">
          <a:xfrm rot="13993683">
            <a:off x="8984724" y="2935431"/>
            <a:ext cx="468421" cy="1033519"/>
          </a:xfrm>
          <a:custGeom>
            <a:avLst/>
            <a:gdLst>
              <a:gd name="connsiteX0" fmla="*/ 0 w 785904"/>
              <a:gd name="connsiteY0" fmla="*/ 0 h 1632857"/>
              <a:gd name="connsiteX1" fmla="*/ 679269 w 785904"/>
              <a:gd name="connsiteY1" fmla="*/ 666206 h 1632857"/>
              <a:gd name="connsiteX2" fmla="*/ 783772 w 785904"/>
              <a:gd name="connsiteY2" fmla="*/ 1632857 h 163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5904" h="1632857">
                <a:moveTo>
                  <a:pt x="0" y="0"/>
                </a:moveTo>
                <a:cubicBezTo>
                  <a:pt x="274320" y="197031"/>
                  <a:pt x="548640" y="394063"/>
                  <a:pt x="679269" y="666206"/>
                </a:cubicBezTo>
                <a:cubicBezTo>
                  <a:pt x="809898" y="938349"/>
                  <a:pt x="783772" y="1284514"/>
                  <a:pt x="783772" y="1632857"/>
                </a:cubicBezTo>
              </a:path>
            </a:pathLst>
          </a:custGeom>
          <a:noFill/>
          <a:ln w="60325" cap="flat" cmpd="sng" algn="ctr">
            <a:solidFill>
              <a:srgbClr val="66BCC0"/>
            </a:solidFill>
            <a:prstDash val="solid"/>
            <a:miter lim="400000"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defTabSz="584258" eaLnBrk="1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84784-EB1D-0AFB-443B-D1AF3F1C62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83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F73F156-4B56-3425-607D-BF7284E63CA9}"/>
              </a:ext>
            </a:extLst>
          </p:cNvPr>
          <p:cNvGrpSpPr/>
          <p:nvPr/>
        </p:nvGrpSpPr>
        <p:grpSpPr>
          <a:xfrm>
            <a:off x="235739" y="1435329"/>
            <a:ext cx="7209674" cy="3604837"/>
            <a:chOff x="0" y="0"/>
            <a:chExt cx="6096000" cy="3048000"/>
          </a:xfrm>
        </p:grpSpPr>
        <p:pic>
          <p:nvPicPr>
            <p:cNvPr id="4" name="Picture 3" descr="A map of the world&#10;&#10;AI-generated content may be incorrect.">
              <a:extLst>
                <a:ext uri="{FF2B5EF4-FFF2-40B4-BE49-F238E27FC236}">
                  <a16:creationId xmlns:a16="http://schemas.microsoft.com/office/drawing/2014/main" id="{1ABB2892-98F1-F9DA-8511-29B6B082F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5943600" cy="261048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44316B-606E-AE5A-D3FE-E09BA880D1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41600"/>
              <a:ext cx="5943600" cy="406400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E3D8BB7-CC5B-F9A4-F635-590A88E894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9" name="Text Box 22" descr="Title 3">
            <a:extLst>
              <a:ext uri="{FF2B5EF4-FFF2-40B4-BE49-F238E27FC236}">
                <a16:creationId xmlns:a16="http://schemas.microsoft.com/office/drawing/2014/main" id="{8091A082-97A0-030A-84D5-1D3F290A886D}"/>
              </a:ext>
            </a:extLst>
          </p:cNvPr>
          <p:cNvSpPr txBox="1">
            <a:spLocks/>
          </p:cNvSpPr>
          <p:nvPr/>
        </p:nvSpPr>
        <p:spPr bwMode="auto">
          <a:xfrm>
            <a:off x="92211" y="495543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Download statistics</a:t>
            </a:r>
            <a:endParaRPr lang="en-GB" sz="2801">
              <a:solidFill>
                <a:schemeClr val="accent6">
                  <a:lumMod val="50000"/>
                </a:schemeClr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EA8424-DA79-988A-D02B-ADAB39FE091F}"/>
              </a:ext>
            </a:extLst>
          </p:cNvPr>
          <p:cNvSpPr txBox="1"/>
          <p:nvPr/>
        </p:nvSpPr>
        <p:spPr>
          <a:xfrm>
            <a:off x="7963640" y="2409498"/>
            <a:ext cx="4805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Global distribution of NWTF dataset downloads (Dec 2024–Dec 2025)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B33AB-20DC-2DEE-45DD-637AAA7A4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458" y="5405377"/>
            <a:ext cx="5832320" cy="33992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580CA9-EC5E-1854-AAC1-2151D91998B6}"/>
              </a:ext>
            </a:extLst>
          </p:cNvPr>
          <p:cNvSpPr txBox="1"/>
          <p:nvPr/>
        </p:nvSpPr>
        <p:spPr>
          <a:xfrm>
            <a:off x="7963640" y="6320171"/>
            <a:ext cx="43891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User interaction distribution across NWTF datasets, with the Airbus dataset receiving the highest engagement. </a:t>
            </a:r>
          </a:p>
        </p:txBody>
      </p:sp>
    </p:spTree>
    <p:extLst>
      <p:ext uri="{BB962C8B-B14F-4D97-AF65-F5344CB8AC3E}">
        <p14:creationId xmlns:p14="http://schemas.microsoft.com/office/powerpoint/2010/main" val="388587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C51D2D-B70C-BFC8-BE3D-EA89FA6AC4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1408D-058E-6321-4B6F-C3013873AD05}"/>
              </a:ext>
            </a:extLst>
          </p:cNvPr>
          <p:cNvSpPr txBox="1"/>
          <p:nvPr/>
        </p:nvSpPr>
        <p:spPr>
          <a:xfrm>
            <a:off x="668643" y="3372504"/>
            <a:ext cx="12068525" cy="2568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0" b="0" err="1">
                <a:solidFill>
                  <a:srgbClr val="66BCC0"/>
                </a:solidFill>
                <a:latin typeface="Amasis MT Pro"/>
                <a:ea typeface="+mj-ea"/>
                <a:cs typeface="+mj-cs"/>
              </a:rPr>
              <a:t>AeroX</a:t>
            </a:r>
            <a:r>
              <a:rPr lang="en-GB" sz="8000" b="0">
                <a:solidFill>
                  <a:srgbClr val="66BCC0"/>
                </a:solidFill>
                <a:latin typeface="Amasis MT Pro"/>
                <a:ea typeface="+mj-ea"/>
                <a:cs typeface="+mj-cs"/>
              </a:rPr>
              <a:t> Aerodynamic Data Exchange Format</a:t>
            </a:r>
          </a:p>
        </p:txBody>
      </p:sp>
    </p:spTree>
    <p:extLst>
      <p:ext uri="{BB962C8B-B14F-4D97-AF65-F5344CB8AC3E}">
        <p14:creationId xmlns:p14="http://schemas.microsoft.com/office/powerpoint/2010/main" val="2499234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 descr="Title 3">
            <a:extLst>
              <a:ext uri="{FF2B5EF4-FFF2-40B4-BE49-F238E27FC236}">
                <a16:creationId xmlns:a16="http://schemas.microsoft.com/office/drawing/2014/main" id="{C64494FF-D272-5AF8-C311-4E3DCEBF686B}"/>
              </a:ext>
            </a:extLst>
          </p:cNvPr>
          <p:cNvSpPr txBox="1">
            <a:spLocks/>
          </p:cNvSpPr>
          <p:nvPr/>
        </p:nvSpPr>
        <p:spPr bwMode="auto">
          <a:xfrm>
            <a:off x="1046420" y="314452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 anchor="t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Lessons learned...</a:t>
            </a:r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45AE26-D6D7-03F5-DC60-A75FD64C95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7551FD-876E-3281-92FF-0A11C1C8BCB8}"/>
              </a:ext>
            </a:extLst>
          </p:cNvPr>
          <p:cNvSpPr txBox="1"/>
          <p:nvPr/>
        </p:nvSpPr>
        <p:spPr>
          <a:xfrm>
            <a:off x="1197268" y="2129830"/>
            <a:ext cx="11558612" cy="56938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Processed and published many sets of wind tunnel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Typically columns of data with headers ('Comma Separated Value')</a:t>
            </a:r>
            <a:endParaRPr lang="en-US" sz="2800"/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but often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Matlab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,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Tecplot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, Excel .xlsx</a:t>
            </a:r>
          </a:p>
          <a:p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The data files are not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easil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y understandable on their own, </a:t>
            </a: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need to refer to README and original journal articles to know meaning and units of variables</a:t>
            </a: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742950" lvl="1" indent="-285750">
              <a:buFont typeface="Courier New" panose="020B0604020202020204" pitchFamily="34" charset="0"/>
              <a:buChar char="o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No link in the data file back to the original source</a:t>
            </a:r>
          </a:p>
          <a:p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Units were generally SI, but need to be careful of length in mm or m</a:t>
            </a:r>
          </a:p>
          <a:p>
            <a:pPr marL="342900" indent="-342900">
              <a:buFont typeface="Arial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342900" indent="-3429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Needed a reasonably experienced engineer to understand data</a:t>
            </a: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19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FA5C4-4894-FB91-A0EA-0F47B0CCE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 descr="Title 3">
            <a:extLst>
              <a:ext uri="{FF2B5EF4-FFF2-40B4-BE49-F238E27FC236}">
                <a16:creationId xmlns:a16="http://schemas.microsoft.com/office/drawing/2014/main" id="{C906F53B-1FB6-748E-4419-4FFCCEB23867}"/>
              </a:ext>
            </a:extLst>
          </p:cNvPr>
          <p:cNvSpPr txBox="1">
            <a:spLocks/>
          </p:cNvSpPr>
          <p:nvPr/>
        </p:nvSpPr>
        <p:spPr bwMode="auto">
          <a:xfrm>
            <a:off x="646156" y="219378"/>
            <a:ext cx="1086589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5024" tIns="65024" rIns="65024" bIns="65024" anchor="t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Requirements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42C40-7063-742D-4FB6-EF9A65CD7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EC925E-C46A-CA35-F1D0-8BFF089EA23E}"/>
              </a:ext>
            </a:extLst>
          </p:cNvPr>
          <p:cNvSpPr txBox="1"/>
          <p:nvPr/>
        </p:nvSpPr>
        <p:spPr>
          <a:xfrm>
            <a:off x="1197268" y="2129830"/>
            <a:ext cx="11558612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Be </a:t>
            </a:r>
            <a:r>
              <a:rPr lang="en-US" sz="2800" b="0" i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easily 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readable and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understandab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le by human researchers </a:t>
            </a:r>
            <a:r>
              <a:rPr lang="en-US" sz="2800" b="0" i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and 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AI bots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The format should not depend on the future availability of specific commercial software</a:t>
            </a:r>
            <a:endParaRPr lang="en-US" sz="28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Should clearly define the independent variables ('inputs x') and the dependent variables ('outputs y’)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Should contain engineering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Should be self contained and verbosely descriptive, linking back to source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739279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48B190F-BD52-34F5-6C71-45E512B4C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920" y="1366869"/>
            <a:ext cx="2891960" cy="37019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A899F-23F1-DFFC-A4E9-747BF82E74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3" name="Picture 2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5823515A-0CE2-A07B-BD89-FD71F9C25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072" y="1533452"/>
            <a:ext cx="2506864" cy="33934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13296-55A8-9691-BC73-9A8E971DB02C}"/>
              </a:ext>
            </a:extLst>
          </p:cNvPr>
          <p:cNvSpPr txBox="1"/>
          <p:nvPr/>
        </p:nvSpPr>
        <p:spPr>
          <a:xfrm>
            <a:off x="4849091" y="4624775"/>
            <a:ext cx="3825617" cy="88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Dr Dhamotharan Veerasamy</a:t>
            </a:r>
          </a:p>
          <a:p>
            <a:pPr algn="ctr"/>
            <a:r>
              <a:rPr lang="en-US" b="0">
                <a:solidFill>
                  <a:schemeClr val="tx1"/>
                </a:solidFill>
                <a:latin typeface="Amasis MT Pro" panose="02040504050005020304" pitchFamily="18" charset="0"/>
                <a:ea typeface="Inter Light" panose="02000503000000020004" pitchFamily="2" charset="0"/>
              </a:rPr>
              <a:t>Experimental Database coordinator</a:t>
            </a:r>
          </a:p>
          <a:p>
            <a:pPr algn="ctr"/>
            <a:endParaRPr lang="en-US" b="0">
              <a:solidFill>
                <a:schemeClr val="tx1"/>
              </a:solidFill>
              <a:latin typeface="Amasis MT Pro" panose="02040504050005020304" pitchFamily="18" charset="0"/>
              <a:ea typeface="Inter Light" panose="02000503000000020004" pitchFamily="2" charset="0"/>
            </a:endParaRPr>
          </a:p>
          <a:p>
            <a:pPr algn="ctr"/>
            <a:r>
              <a:rPr lang="en-US" b="0">
                <a:solidFill>
                  <a:schemeClr val="tx1"/>
                </a:solidFill>
                <a:latin typeface="Amasis MT Pro" panose="02040504050005020304" pitchFamily="18" charset="0"/>
                <a:ea typeface="Inter Light" panose="02000503000000020004" pitchFamily="2" charset="0"/>
              </a:rPr>
              <a:t>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AAA261-A333-77DF-3F5A-8565C2E243C3}"/>
              </a:ext>
            </a:extLst>
          </p:cNvPr>
          <p:cNvSpPr txBox="1"/>
          <p:nvPr/>
        </p:nvSpPr>
        <p:spPr>
          <a:xfrm>
            <a:off x="8893985" y="4626373"/>
            <a:ext cx="4103402" cy="888174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Dr Jason </a:t>
            </a:r>
            <a:r>
              <a:rPr lang="en-US" err="1">
                <a:solidFill>
                  <a:schemeClr val="tx1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Boldero</a:t>
            </a:r>
            <a:endParaRPr lang="en-US">
              <a:solidFill>
                <a:schemeClr val="tx1"/>
              </a:solidFill>
              <a:highlight>
                <a:srgbClr val="FFFFFF"/>
              </a:highlight>
              <a:latin typeface="Amasis MT Pro"/>
              <a:ea typeface="Open Sans"/>
              <a:cs typeface="Open Sans"/>
            </a:endParaRPr>
          </a:p>
          <a:p>
            <a:pPr algn="ctr"/>
            <a:r>
              <a:rPr lang="en-US" b="0">
                <a:solidFill>
                  <a:schemeClr val="tx1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Research Associate in Aerodynamics Experimental  database development. </a:t>
            </a:r>
          </a:p>
          <a:p>
            <a:pPr algn="ctr"/>
            <a:endParaRPr lang="en-US" b="0">
              <a:solidFill>
                <a:schemeClr val="tx1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7B268B-85D1-78F0-F959-4B746061658C}"/>
              </a:ext>
            </a:extLst>
          </p:cNvPr>
          <p:cNvSpPr txBox="1"/>
          <p:nvPr/>
        </p:nvSpPr>
        <p:spPr>
          <a:xfrm>
            <a:off x="311696" y="4681167"/>
            <a:ext cx="4103402" cy="88817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Prof Gary Page</a:t>
            </a:r>
          </a:p>
          <a:p>
            <a:pPr algn="ctr"/>
            <a:r>
              <a:rPr lang="en-GB" b="0">
                <a:solidFill>
                  <a:schemeClr val="tx1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Professor of Computational Aerodynamics</a:t>
            </a:r>
          </a:p>
          <a:p>
            <a:pPr algn="ctr"/>
            <a:endParaRPr lang="en-GB" b="0">
              <a:solidFill>
                <a:schemeClr val="tx1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DCD4A-9057-75F0-57E1-218F13D75E36}"/>
              </a:ext>
            </a:extLst>
          </p:cNvPr>
          <p:cNvSpPr txBox="1"/>
          <p:nvPr/>
        </p:nvSpPr>
        <p:spPr>
          <a:xfrm>
            <a:off x="0" y="461160"/>
            <a:ext cx="964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Presenters</a:t>
            </a:r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13" name="Picture 4" descr="Loughborough University | Top 10 in the UK">
            <a:extLst>
              <a:ext uri="{FF2B5EF4-FFF2-40B4-BE49-F238E27FC236}">
                <a16:creationId xmlns:a16="http://schemas.microsoft.com/office/drawing/2014/main" id="{77D21EA1-C117-409A-689B-9E2049D7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94" y="8117060"/>
            <a:ext cx="3286915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9C1D6FC-8443-0D0B-0D15-55DF687C1F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259" y="1964434"/>
            <a:ext cx="2506864" cy="25068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5B19E9-6AB6-D4BF-4592-9EC1E086B5EE}"/>
              </a:ext>
            </a:extLst>
          </p:cNvPr>
          <p:cNvSpPr txBox="1"/>
          <p:nvPr/>
        </p:nvSpPr>
        <p:spPr>
          <a:xfrm>
            <a:off x="2765799" y="6570123"/>
            <a:ext cx="7960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>
                <a:solidFill>
                  <a:schemeClr val="tx1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Department of Aeronautical and Automotive Engineering,</a:t>
            </a:r>
            <a:endParaRPr lang="en-GB" sz="2400" b="0">
              <a:solidFill>
                <a:schemeClr val="tx1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en-US" sz="2400" b="0">
                <a:solidFill>
                  <a:schemeClr val="tx1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Loughborough University, United Kingdom</a:t>
            </a:r>
          </a:p>
        </p:txBody>
      </p:sp>
    </p:spTree>
    <p:extLst>
      <p:ext uri="{BB962C8B-B14F-4D97-AF65-F5344CB8AC3E}">
        <p14:creationId xmlns:p14="http://schemas.microsoft.com/office/powerpoint/2010/main" val="299659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CBBDF2-DC2D-62DE-5C85-3D5274F578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3" name="Text Box 22" descr="Title 3">
            <a:extLst>
              <a:ext uri="{FF2B5EF4-FFF2-40B4-BE49-F238E27FC236}">
                <a16:creationId xmlns:a16="http://schemas.microsoft.com/office/drawing/2014/main" id="{D51A289B-7094-AC6E-E127-ABEB042FDE8E}"/>
              </a:ext>
            </a:extLst>
          </p:cNvPr>
          <p:cNvSpPr txBox="1">
            <a:spLocks/>
          </p:cNvSpPr>
          <p:nvPr/>
        </p:nvSpPr>
        <p:spPr bwMode="auto">
          <a:xfrm>
            <a:off x="420157" y="288419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 anchor="t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Aerodynamic Exchange file format</a:t>
            </a:r>
            <a:endParaRPr lang="en-GB" sz="2801">
              <a:solidFill>
                <a:schemeClr val="accent6">
                  <a:lumMod val="50000"/>
                </a:schemeClr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4" name="Picture 3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75520D2E-3CCD-AA84-052E-D2BDF994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76"/>
          <a:stretch>
            <a:fillRect/>
          </a:stretch>
        </p:blipFill>
        <p:spPr>
          <a:xfrm>
            <a:off x="484644" y="2690929"/>
            <a:ext cx="11003888" cy="410562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575E13-5164-0601-EF0B-41774D13F486}"/>
              </a:ext>
            </a:extLst>
          </p:cNvPr>
          <p:cNvSpPr/>
          <p:nvPr/>
        </p:nvSpPr>
        <p:spPr>
          <a:xfrm>
            <a:off x="500041" y="4889107"/>
            <a:ext cx="3437601" cy="1855709"/>
          </a:xfrm>
          <a:prstGeom prst="roundRect">
            <a:avLst/>
          </a:prstGeom>
          <a:noFill/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F9A624-FA16-0731-0FCA-5087130C7191}"/>
              </a:ext>
            </a:extLst>
          </p:cNvPr>
          <p:cNvSpPr/>
          <p:nvPr/>
        </p:nvSpPr>
        <p:spPr>
          <a:xfrm>
            <a:off x="507736" y="4650499"/>
            <a:ext cx="2760268" cy="193166"/>
          </a:xfrm>
          <a:prstGeom prst="roundRect">
            <a:avLst/>
          </a:prstGeom>
          <a:noFill/>
          <a:ln>
            <a:solidFill>
              <a:schemeClr val="accent5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DB7B3EA-ECED-5E9F-F4D4-DA49DBC3C3FA}"/>
              </a:ext>
            </a:extLst>
          </p:cNvPr>
          <p:cNvSpPr/>
          <p:nvPr/>
        </p:nvSpPr>
        <p:spPr>
          <a:xfrm>
            <a:off x="507737" y="4350317"/>
            <a:ext cx="9649054" cy="331711"/>
          </a:xfrm>
          <a:prstGeom prst="roundRect">
            <a:avLst/>
          </a:prstGeom>
          <a:noFill/>
          <a:ln>
            <a:solidFill>
              <a:srgbClr val="7030A0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E9936F2-A146-A587-333D-415D2406AF71}"/>
              </a:ext>
            </a:extLst>
          </p:cNvPr>
          <p:cNvSpPr/>
          <p:nvPr/>
        </p:nvSpPr>
        <p:spPr>
          <a:xfrm>
            <a:off x="484643" y="4050135"/>
            <a:ext cx="920694" cy="3086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F5AC48-278A-861C-08B8-A864D792A23E}"/>
              </a:ext>
            </a:extLst>
          </p:cNvPr>
          <p:cNvSpPr/>
          <p:nvPr/>
        </p:nvSpPr>
        <p:spPr>
          <a:xfrm>
            <a:off x="492343" y="2533834"/>
            <a:ext cx="11111480" cy="1517042"/>
          </a:xfrm>
          <a:prstGeom prst="roundRect">
            <a:avLst/>
          </a:prstGeom>
          <a:noFill/>
          <a:ln>
            <a:solidFill>
              <a:schemeClr val="accent1"/>
            </a:solidFill>
          </a:ln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A096E-8E90-D7DE-0559-F54CA6DA3AD9}"/>
              </a:ext>
            </a:extLst>
          </p:cNvPr>
          <p:cNvSpPr txBox="1"/>
          <p:nvPr/>
        </p:nvSpPr>
        <p:spPr>
          <a:xfrm>
            <a:off x="3973588" y="6344529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masis MT Pro"/>
              </a:rPr>
              <a:t>‘simple’</a:t>
            </a:r>
            <a:r>
              <a:rPr lang="en-GB" b="1">
                <a:latin typeface="Amasis MT Pro"/>
              </a:rPr>
              <a:t> CSV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86C98-FC6F-1087-21D6-4B87F09649CC}"/>
              </a:ext>
            </a:extLst>
          </p:cNvPr>
          <p:cNvSpPr txBox="1"/>
          <p:nvPr/>
        </p:nvSpPr>
        <p:spPr>
          <a:xfrm>
            <a:off x="3219347" y="4561285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units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2A5539-CBBF-9888-5FDE-AA7F51F2EE46}"/>
              </a:ext>
            </a:extLst>
          </p:cNvPr>
          <p:cNvSpPr txBox="1"/>
          <p:nvPr/>
        </p:nvSpPr>
        <p:spPr>
          <a:xfrm>
            <a:off x="7613623" y="4715050"/>
            <a:ext cx="3774592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1"/>
                </a:solidFill>
                <a:latin typeface="Amasis MT Pro" panose="02040504050005020304" pitchFamily="18" charset="0"/>
              </a:rPr>
              <a:t>Long variable descriptions</a:t>
            </a:r>
            <a:endParaRPr lang="en-US" b="1">
              <a:solidFill>
                <a:schemeClr val="tx1"/>
              </a:solidFill>
              <a:latin typeface="Amasis MT Pro" panose="020405040500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227C5-30C1-5CF8-BAFB-1035BB02FB4E}"/>
              </a:ext>
            </a:extLst>
          </p:cNvPr>
          <p:cNvSpPr txBox="1"/>
          <p:nvPr/>
        </p:nvSpPr>
        <p:spPr>
          <a:xfrm>
            <a:off x="3870162" y="4815319"/>
            <a:ext cx="34376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masis MT Pro" panose="02040504050005020304" pitchFamily="18" charset="0"/>
              </a:rPr>
              <a:t>Short variable names</a:t>
            </a:r>
            <a:endParaRPr lang="en-US" b="1">
              <a:latin typeface="Amasis MT Pro" panose="020405040500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2CEF5-E291-3DF9-231F-0882ED96124F}"/>
              </a:ext>
            </a:extLst>
          </p:cNvPr>
          <p:cNvSpPr txBox="1"/>
          <p:nvPr/>
        </p:nvSpPr>
        <p:spPr>
          <a:xfrm>
            <a:off x="1502921" y="4022497"/>
            <a:ext cx="476750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Two inputs and two outputs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29447E-F9B5-2C1C-81B2-B2114DA1C624}"/>
              </a:ext>
            </a:extLst>
          </p:cNvPr>
          <p:cNvSpPr txBox="1"/>
          <p:nvPr/>
        </p:nvSpPr>
        <p:spPr>
          <a:xfrm>
            <a:off x="7414196" y="3406740"/>
            <a:ext cx="541788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chemeClr val="tx1"/>
                </a:solidFill>
                <a:latin typeface="Amasis MT Pro" panose="02040504050005020304" pitchFamily="18" charset="0"/>
              </a:rPr>
              <a:t>Free text with embedded markdown and latex, defines source of data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2F5D8C-1767-7C32-027C-3DEEC78B8032}"/>
              </a:ext>
            </a:extLst>
          </p:cNvPr>
          <p:cNvSpPr/>
          <p:nvPr/>
        </p:nvSpPr>
        <p:spPr>
          <a:xfrm>
            <a:off x="520589" y="4881880"/>
            <a:ext cx="1594812" cy="184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1F46840-906F-DD63-3A33-139A927F84C3}"/>
              </a:ext>
            </a:extLst>
          </p:cNvPr>
          <p:cNvSpPr/>
          <p:nvPr/>
        </p:nvSpPr>
        <p:spPr>
          <a:xfrm>
            <a:off x="2110849" y="4875253"/>
            <a:ext cx="1594812" cy="184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4803C6-4830-28CB-A040-D735C882F0BF}"/>
              </a:ext>
            </a:extLst>
          </p:cNvPr>
          <p:cNvSpPr txBox="1"/>
          <p:nvPr/>
        </p:nvSpPr>
        <p:spPr>
          <a:xfrm>
            <a:off x="575756" y="1502413"/>
            <a:ext cx="11240850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lvl="0" indent="-285750" rtl="0">
              <a:buFont typeface="Arial,Sans-Serif"/>
              <a:buChar char="•"/>
            </a:pPr>
            <a:r>
              <a:rPr lang="en-US" sz="2800" baseline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Arial"/>
                <a:cs typeface="Arial"/>
              </a:rPr>
              <a:t>Extend a standard CSV with extra comments and headers</a:t>
            </a:r>
            <a:r>
              <a:rPr lang="en-US" sz="2800">
                <a:latin typeface="Amasis MT Pro"/>
                <a:ea typeface="Arial"/>
                <a:cs typeface="Arial"/>
              </a:rPr>
              <a:t>​</a:t>
            </a:r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54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2BABE-2900-679B-0211-AECC5DE9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2" descr="Title 3">
            <a:extLst>
              <a:ext uri="{FF2B5EF4-FFF2-40B4-BE49-F238E27FC236}">
                <a16:creationId xmlns:a16="http://schemas.microsoft.com/office/drawing/2014/main" id="{3CFB8DD1-9223-00FD-343A-94381E1EC501}"/>
              </a:ext>
            </a:extLst>
          </p:cNvPr>
          <p:cNvSpPr txBox="1">
            <a:spLocks/>
          </p:cNvSpPr>
          <p:nvPr/>
        </p:nvSpPr>
        <p:spPr bwMode="auto">
          <a:xfrm>
            <a:off x="998376" y="288419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 anchor="t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 err="1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AeroX</a:t>
            </a:r>
            <a:r>
              <a:rPr lang="en-GB" sz="4400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 Supporting Software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5475DC-E47A-FF6E-E37B-A3EBED91D9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7813AF-C520-3CC9-3C8E-CF6F6AF8DFB4}"/>
              </a:ext>
            </a:extLst>
          </p:cNvPr>
          <p:cNvSpPr txBox="1"/>
          <p:nvPr/>
        </p:nvSpPr>
        <p:spPr>
          <a:xfrm>
            <a:off x="998775" y="2012023"/>
            <a:ext cx="11299532" cy="526297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lvl="1" indent="0"/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Developed and made freely available a python package to read, write, manipulate and plot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AeroX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 files</a:t>
            </a:r>
            <a:endParaRPr lang="en-US" sz="2800" b="0">
              <a:solidFill>
                <a:srgbClr val="005AD5"/>
              </a:solidFill>
              <a:highlight>
                <a:srgbClr val="FFFFFF"/>
              </a:highlight>
              <a:latin typeface="Amasis MT Pro"/>
            </a:endParaRPr>
          </a:p>
          <a:p>
            <a:pPr lvl="1"/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 </a:t>
            </a:r>
            <a:r>
              <a:rPr lang="en-US" sz="2800" b="0">
                <a:solidFill>
                  <a:schemeClr val="accent5">
                    <a:lumMod val="50000"/>
                  </a:schemeClr>
                </a:solidFill>
                <a:highlight>
                  <a:srgbClr val="FFFFFF"/>
                </a:highlight>
                <a:latin typeface="Amasis MT Pr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https://github.com/garyjpage/AeroX</a:t>
            </a:r>
          </a:p>
          <a:p>
            <a:pPr indent="-685800"/>
            <a:endParaRPr lang="en-US" sz="2800" b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  <a:latin typeface="Amasis MT Pro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We use it to take other formats and process into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AeroX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 standard</a:t>
            </a:r>
          </a:p>
          <a:p>
            <a:pPr marL="457200" indent="-457200">
              <a:buFont typeface="Arial"/>
              <a:buChar char="•"/>
            </a:pPr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Allows users to examine and quickly plot/contour a file that has been downloaded</a:t>
            </a:r>
          </a:p>
          <a:p>
            <a:endParaRPr lang="en-US" sz="2800" b="0">
              <a:solidFill>
                <a:srgbClr val="505050"/>
              </a:solidFill>
              <a:highlight>
                <a:srgbClr val="FFFFFF"/>
              </a:highlight>
              <a:latin typeface="Amasis MT Pro"/>
            </a:endParaRPr>
          </a:p>
          <a:p>
            <a:pPr marL="457200" indent="-457200">
              <a:buFont typeface="Arial"/>
              <a:buChar char="•"/>
            </a:pP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Can be embedded in </a:t>
            </a:r>
            <a:r>
              <a:rPr lang="en-US" sz="28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othe</a:t>
            </a:r>
            <a:r>
              <a:rPr lang="en-US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</a:rPr>
              <a:t>r codes to interpolate engineering data</a:t>
            </a:r>
          </a:p>
          <a:p>
            <a:endParaRPr lang="en-US" sz="2800" b="0">
              <a:solidFill>
                <a:schemeClr val="accent5">
                  <a:lumMod val="50000"/>
                </a:schemeClr>
              </a:solidFill>
              <a:highlight>
                <a:srgbClr val="FFFFFF"/>
              </a:highlight>
              <a:latin typeface="Amasis MT Pro"/>
            </a:endParaRPr>
          </a:p>
        </p:txBody>
      </p:sp>
    </p:spTree>
    <p:extLst>
      <p:ext uri="{BB962C8B-B14F-4D97-AF65-F5344CB8AC3E}">
        <p14:creationId xmlns:p14="http://schemas.microsoft.com/office/powerpoint/2010/main" val="736850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9DCF16-3C1C-36A9-B64A-4F7BA4164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EF0680-0826-D4C2-2981-25266C1759D4}"/>
              </a:ext>
            </a:extLst>
          </p:cNvPr>
          <p:cNvSpPr txBox="1"/>
          <p:nvPr/>
        </p:nvSpPr>
        <p:spPr>
          <a:xfrm>
            <a:off x="3249744" y="4051850"/>
            <a:ext cx="6736958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6600">
                <a:latin typeface="Helvetica Neue"/>
              </a:rPr>
              <a:t>Live Demo</a:t>
            </a:r>
            <a:endParaRPr lang="en-GB" sz="6600"/>
          </a:p>
        </p:txBody>
      </p:sp>
    </p:spTree>
    <p:extLst>
      <p:ext uri="{BB962C8B-B14F-4D97-AF65-F5344CB8AC3E}">
        <p14:creationId xmlns:p14="http://schemas.microsoft.com/office/powerpoint/2010/main" val="340869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D8F749-1305-074F-1274-CB8FDAAA41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" name="Text Box 22" descr="Title 3">
            <a:extLst>
              <a:ext uri="{FF2B5EF4-FFF2-40B4-BE49-F238E27FC236}">
                <a16:creationId xmlns:a16="http://schemas.microsoft.com/office/drawing/2014/main" id="{671291A3-B5BD-C334-E937-191A07F3AFA4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 anchor="t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Benefits of </a:t>
            </a:r>
            <a:r>
              <a:rPr lang="en-GB" sz="4400" err="1">
                <a:solidFill>
                  <a:srgbClr val="66BCC0"/>
                </a:solidFill>
                <a:latin typeface="Open Sans"/>
                <a:ea typeface="Open Sans"/>
                <a:cs typeface="Open Sans"/>
              </a:rPr>
              <a:t>AeroX</a:t>
            </a:r>
            <a:endParaRPr lang="en-GB" sz="4400" err="1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3C382-645B-ACE8-B5D5-6AEAA3E37D7E}"/>
              </a:ext>
            </a:extLst>
          </p:cNvPr>
          <p:cNvSpPr txBox="1"/>
          <p:nvPr/>
        </p:nvSpPr>
        <p:spPr>
          <a:xfrm>
            <a:off x="961174" y="2414387"/>
            <a:ext cx="11382433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800" b="0">
                <a:latin typeface="Amasis MT Pro"/>
              </a:rPr>
              <a:t>Simple extension of typical practices</a:t>
            </a:r>
          </a:p>
          <a:p>
            <a:pPr marL="342900" indent="-342900">
              <a:buFont typeface="Arial"/>
              <a:buChar char="•"/>
            </a:pPr>
            <a:endParaRPr lang="en-GB" sz="2800" b="0">
              <a:latin typeface="Amasis MT Pro"/>
            </a:endParaRPr>
          </a:p>
          <a:p>
            <a:pPr marL="342900" indent="-342900">
              <a:buFont typeface="Arial"/>
              <a:buChar char="•"/>
            </a:pPr>
            <a:r>
              <a:rPr lang="en-GB" sz="2800" b="0">
                <a:latin typeface="Amasis MT Pro"/>
              </a:rPr>
              <a:t>Avoids errors in interpretation</a:t>
            </a:r>
          </a:p>
          <a:p>
            <a:pPr marL="342900" indent="-342900">
              <a:buFont typeface="Arial"/>
              <a:buChar char="•"/>
            </a:pPr>
            <a:endParaRPr lang="en-GB" sz="2800" b="0">
              <a:latin typeface="Amasis MT Pro"/>
            </a:endParaRPr>
          </a:p>
          <a:p>
            <a:pPr marL="342900" indent="-342900">
              <a:buFont typeface="Arial"/>
              <a:buChar char="•"/>
            </a:pPr>
            <a:r>
              <a:rPr lang="en-GB" sz="2800" b="0">
                <a:latin typeface="Amasis MT Pro"/>
              </a:rPr>
              <a:t>Can provide more traceability of data</a:t>
            </a:r>
          </a:p>
          <a:p>
            <a:endParaRPr lang="en-GB" sz="2800" b="0">
              <a:latin typeface="Amasis MT Pro"/>
            </a:endParaRPr>
          </a:p>
          <a:p>
            <a:pPr marL="342900" indent="-342900">
              <a:buFont typeface="Arial"/>
              <a:buChar char="•"/>
            </a:pPr>
            <a:r>
              <a:rPr lang="en-GB" sz="2800" b="0">
                <a:latin typeface="Amasis MT Pro"/>
              </a:rPr>
              <a:t>Allows researchers to easily and reliably interchange data</a:t>
            </a:r>
          </a:p>
          <a:p>
            <a:pPr marL="800100" lvl="1" indent="-342900">
              <a:buFont typeface="Courier New"/>
              <a:buChar char="o"/>
            </a:pPr>
            <a:r>
              <a:rPr lang="en-GB" sz="2800" b="0">
                <a:latin typeface="Amasis MT Pro"/>
              </a:rPr>
              <a:t>Moving forward all NWTF Experimental Database entries will use </a:t>
            </a:r>
            <a:r>
              <a:rPr lang="en-GB" sz="2800" b="0" err="1">
                <a:latin typeface="Amasis MT Pro"/>
              </a:rPr>
              <a:t>AeroX</a:t>
            </a:r>
            <a:r>
              <a:rPr lang="en-GB" sz="2800" b="0">
                <a:latin typeface="Amasis MT Pro"/>
              </a:rPr>
              <a:t> format</a:t>
            </a:r>
          </a:p>
          <a:p>
            <a:pPr marL="800100" lvl="1" indent="-342900">
              <a:buFont typeface="Courier New"/>
              <a:buChar char="o"/>
            </a:pPr>
            <a:endParaRPr lang="en-GB" sz="2800" b="0">
              <a:latin typeface="Amasis MT Pro"/>
            </a:endParaRPr>
          </a:p>
          <a:p>
            <a:pPr indent="-457200">
              <a:buFont typeface="Arial"/>
              <a:buChar char="•"/>
            </a:pPr>
            <a:r>
              <a:rPr lang="en-GB" sz="2800" b="0">
                <a:latin typeface="Amasis MT Pro"/>
              </a:rPr>
              <a:t>Allows AI tools to understand the data</a:t>
            </a:r>
          </a:p>
          <a:p>
            <a:pPr indent="-457200">
              <a:buFont typeface="Arial"/>
              <a:buChar char="•"/>
            </a:pPr>
            <a:endParaRPr lang="en-GB" sz="2800" b="0">
              <a:latin typeface="Amasis MT Pro"/>
            </a:endParaRPr>
          </a:p>
          <a:p>
            <a:pPr indent="-457200">
              <a:buFont typeface="Arial"/>
              <a:buChar char="•"/>
            </a:pPr>
            <a:r>
              <a:rPr lang="en-GB" sz="2800" b="0">
                <a:latin typeface="Amasis MT Pro"/>
              </a:rPr>
              <a:t>Could be used for any engineering/science data</a:t>
            </a:r>
          </a:p>
        </p:txBody>
      </p:sp>
    </p:spTree>
    <p:extLst>
      <p:ext uri="{BB962C8B-B14F-4D97-AF65-F5344CB8AC3E}">
        <p14:creationId xmlns:p14="http://schemas.microsoft.com/office/powerpoint/2010/main" val="2945394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AF8519-261E-D8E0-57F8-2A7A09043606}"/>
              </a:ext>
            </a:extLst>
          </p:cNvPr>
          <p:cNvSpPr txBox="1"/>
          <p:nvPr/>
        </p:nvSpPr>
        <p:spPr>
          <a:xfrm>
            <a:off x="171679" y="1506647"/>
            <a:ext cx="12972535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>
                <a:solidFill>
                  <a:schemeClr val="accent6">
                    <a:lumMod val="50000"/>
                  </a:schemeClr>
                </a:solidFill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Facilitate Data Reuse : </a:t>
            </a:r>
          </a:p>
          <a:p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Enhances efficiency by reusing data for new purposes. </a:t>
            </a:r>
          </a:p>
          <a:p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Helps future researchers</a:t>
            </a:r>
          </a:p>
          <a:p>
            <a:endParaRPr lang="en-GB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Boost Visibility and Citations :</a:t>
            </a:r>
          </a:p>
          <a:p>
            <a:endParaRPr lang="en-GB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 </a:t>
            </a: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Improves the scientific reputation and visibility of the </a:t>
            </a: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			- individual researchers</a:t>
            </a: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			- their lab/team</a:t>
            </a: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			- institution</a:t>
            </a: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	Generating more citations.</a:t>
            </a:r>
          </a:p>
          <a:p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Support Education : </a:t>
            </a:r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Aids in training new researchers and educating the public.</a:t>
            </a:r>
          </a:p>
        </p:txBody>
      </p:sp>
      <p:sp>
        <p:nvSpPr>
          <p:cNvPr id="5" name="Text Box 22" descr="Title 3">
            <a:extLst>
              <a:ext uri="{FF2B5EF4-FFF2-40B4-BE49-F238E27FC236}">
                <a16:creationId xmlns:a16="http://schemas.microsoft.com/office/drawing/2014/main" id="{E6E1CBA0-A4B9-39BD-A594-F1755AFCB1F0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Benefits of Database</a:t>
            </a:r>
          </a:p>
        </p:txBody>
      </p:sp>
      <p:pic>
        <p:nvPicPr>
          <p:cNvPr id="9218" name="Picture 2" descr="Reputation Generic Gradient icon">
            <a:extLst>
              <a:ext uri="{FF2B5EF4-FFF2-40B4-BE49-F238E27FC236}">
                <a16:creationId xmlns:a16="http://schemas.microsoft.com/office/drawing/2014/main" id="{6286B9F7-82FB-6A8C-F192-1EBCF5092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722" y="4593583"/>
            <a:ext cx="2616926" cy="261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duce, reuse, recycle: good stewardship of research data | Spinal Cord">
            <a:extLst>
              <a:ext uri="{FF2B5EF4-FFF2-40B4-BE49-F238E27FC236}">
                <a16:creationId xmlns:a16="http://schemas.microsoft.com/office/drawing/2014/main" id="{EBFDCAAB-AA84-02C6-FFF4-F654DE09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751" y="2318453"/>
            <a:ext cx="1584869" cy="153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6E715-99ED-65ED-D80E-D4E46DC933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36048B-288A-571F-5CF2-594B20849397}"/>
              </a:ext>
            </a:extLst>
          </p:cNvPr>
          <p:cNvSpPr txBox="1"/>
          <p:nvPr/>
        </p:nvSpPr>
        <p:spPr>
          <a:xfrm>
            <a:off x="913974" y="8051762"/>
            <a:ext cx="114879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masis MT Pro" panose="02040504050005020304" pitchFamily="18" charset="0"/>
              </a:rPr>
              <a:t>We encourage all the experimentalist to publish the dataset in a standardised format that can be easily understood by both human and machines.</a:t>
            </a:r>
          </a:p>
        </p:txBody>
      </p:sp>
    </p:spTree>
    <p:extLst>
      <p:ext uri="{BB962C8B-B14F-4D97-AF65-F5344CB8AC3E}">
        <p14:creationId xmlns:p14="http://schemas.microsoft.com/office/powerpoint/2010/main" val="4044171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F79E7-AD6C-8A62-211B-4B60BFB94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811533-CC4B-6B27-9DA8-B97B26467D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F45-31FE-7ECB-7D02-417274E54397}"/>
              </a:ext>
            </a:extLst>
          </p:cNvPr>
          <p:cNvSpPr txBox="1"/>
          <p:nvPr/>
        </p:nvSpPr>
        <p:spPr>
          <a:xfrm>
            <a:off x="127488" y="3413092"/>
            <a:ext cx="956163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0">
                <a:solidFill>
                  <a:srgbClr val="66BCC0"/>
                </a:solidFill>
                <a:latin typeface="Amasis MT Pro" panose="02040504050005020304" pitchFamily="18" charset="0"/>
                <a:ea typeface="+mj-ea"/>
                <a:cs typeface="+mj-cs"/>
              </a:rPr>
              <a:t>Wind tunnel reference models </a:t>
            </a:r>
          </a:p>
        </p:txBody>
      </p:sp>
    </p:spTree>
    <p:extLst>
      <p:ext uri="{BB962C8B-B14F-4D97-AF65-F5344CB8AC3E}">
        <p14:creationId xmlns:p14="http://schemas.microsoft.com/office/powerpoint/2010/main" val="985374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342F61-37CB-583F-6FC2-19ED3BAD7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E113B-729B-B0DE-7056-4601FC57CC93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Motivation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424D85-5A12-9827-EA9E-5607137F9E72}"/>
              </a:ext>
            </a:extLst>
          </p:cNvPr>
          <p:cNvSpPr txBox="1"/>
          <p:nvPr/>
        </p:nvSpPr>
        <p:spPr>
          <a:xfrm>
            <a:off x="160421" y="1636295"/>
            <a:ext cx="125288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Model: A standardised, precisely defined geometry 							  providing a baseline that can be used for 								  correlation and validation studies</a:t>
            </a:r>
          </a:p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3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Allows validation between experiments and simulations</a:t>
            </a:r>
          </a:p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across facilities</a:t>
            </a:r>
          </a:p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Removes proprietary information</a:t>
            </a:r>
          </a:p>
          <a:p>
            <a:pPr marL="342900" indent="-34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Enables fundamental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09519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F7087-06C0-0302-CF7B-F21E249DE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FAE16E7-4E28-2AAC-C3A8-265B473B7D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5E57B-A66B-75FE-2DBC-F3C8F456C604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Aerospace Models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F0DBD31F-4E34-7E8B-58C3-5B264DCDC0CF}"/>
              </a:ext>
            </a:extLst>
          </p:cNvPr>
          <p:cNvSpPr/>
          <p:nvPr/>
        </p:nvSpPr>
        <p:spPr bwMode="auto">
          <a:xfrm>
            <a:off x="967873" y="3281706"/>
            <a:ext cx="11069053" cy="1379621"/>
          </a:xfrm>
          <a:prstGeom prst="leftRightArrow">
            <a:avLst/>
          </a:prstGeom>
          <a:gradFill flip="none" rotWithShape="1">
            <a:gsLst>
              <a:gs pos="0">
                <a:schemeClr val="accent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44000">
                <a:srgbClr val="E6F6FF"/>
              </a:gs>
              <a:gs pos="100000">
                <a:schemeClr val="accent1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D704E7-4D52-5AC3-3A3B-23B7B4064BCF}"/>
              </a:ext>
            </a:extLst>
          </p:cNvPr>
          <p:cNvSpPr txBox="1"/>
          <p:nvPr/>
        </p:nvSpPr>
        <p:spPr>
          <a:xfrm>
            <a:off x="454525" y="2704190"/>
            <a:ext cx="235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Low Speed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F93E45-CECA-B7A3-9914-877E06D39ED1}"/>
              </a:ext>
            </a:extLst>
          </p:cNvPr>
          <p:cNvSpPr txBox="1"/>
          <p:nvPr/>
        </p:nvSpPr>
        <p:spPr>
          <a:xfrm>
            <a:off x="10182369" y="2755873"/>
            <a:ext cx="235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High Speed</a:t>
            </a:r>
          </a:p>
        </p:txBody>
      </p:sp>
      <p:pic>
        <p:nvPicPr>
          <p:cNvPr id="1026" name="Picture 2" descr="ONERA-M model (M4 size) in the T-35 wind tunnel of VTI. | Download  Scientific Diagram">
            <a:extLst>
              <a:ext uri="{FF2B5EF4-FFF2-40B4-BE49-F238E27FC236}">
                <a16:creationId xmlns:a16="http://schemas.microsoft.com/office/drawing/2014/main" id="{3D5683A4-C008-286F-C331-F0A8401B7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49" y="4661327"/>
            <a:ext cx="3482993" cy="348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8B26C9D-E7BA-0AE1-F1C9-7AB4147F1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98" b="8193"/>
          <a:stretch>
            <a:fillRect/>
          </a:stretch>
        </p:blipFill>
        <p:spPr bwMode="auto">
          <a:xfrm>
            <a:off x="4533321" y="4876793"/>
            <a:ext cx="3938156" cy="305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A31AE09-DB5A-B277-EB97-4C9B3940B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57" y="4958283"/>
            <a:ext cx="3824694" cy="287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749D3-3830-0A56-FBE5-9237FCDDE267}"/>
              </a:ext>
            </a:extLst>
          </p:cNvPr>
          <p:cNvSpPr txBox="1"/>
          <p:nvPr/>
        </p:nvSpPr>
        <p:spPr>
          <a:xfrm>
            <a:off x="30228" y="9168825"/>
            <a:ext cx="1198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0"/>
              <a:t>Images from: Damljanović, D., Vuković, Đ., </a:t>
            </a:r>
            <a:r>
              <a:rPr lang="en-GB" sz="1600" b="0" err="1"/>
              <a:t>Ocokoljić</a:t>
            </a:r>
            <a:r>
              <a:rPr lang="en-GB" sz="1600" b="0"/>
              <a:t>, G., Ilić, B., </a:t>
            </a:r>
            <a:r>
              <a:rPr lang="en-GB" sz="1600" b="0" err="1"/>
              <a:t>Rašuo</a:t>
            </a:r>
            <a:r>
              <a:rPr lang="en-GB" sz="1600" b="0"/>
              <a:t>, B. Wind Tunnel Testing of ONERA-M, AGARD-B and HB-2 Standard Models at Off-Design Conditions. </a:t>
            </a:r>
            <a:r>
              <a:rPr lang="en-GB" sz="1600" b="0" i="1"/>
              <a:t>Aerospace</a:t>
            </a:r>
            <a:r>
              <a:rPr lang="en-GB" sz="1600" b="0"/>
              <a:t> </a:t>
            </a:r>
            <a:r>
              <a:rPr lang="en-GB" sz="1600"/>
              <a:t>2021</a:t>
            </a:r>
            <a:r>
              <a:rPr lang="en-GB" sz="1600" b="0"/>
              <a:t>, </a:t>
            </a:r>
            <a:r>
              <a:rPr lang="en-GB" sz="1600" b="0" i="1"/>
              <a:t>8</a:t>
            </a:r>
            <a:r>
              <a:rPr lang="en-GB" sz="1600" b="0"/>
              <a:t>, 275. https://doi.org/10.3390/aerospace8100275</a:t>
            </a:r>
          </a:p>
        </p:txBody>
      </p:sp>
    </p:spTree>
    <p:extLst>
      <p:ext uri="{BB962C8B-B14F-4D97-AF65-F5344CB8AC3E}">
        <p14:creationId xmlns:p14="http://schemas.microsoft.com/office/powerpoint/2010/main" val="315045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E74C0-CF4F-0055-A54A-177F0E81E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16B96F-3DD2-BFFE-32C1-D9D8C5DFB8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28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BCB295-017C-DFAA-063F-80E97CFEC1E7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Proposed Aerospace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78C7D-18D5-AD1F-AF85-E5A602A40711}"/>
              </a:ext>
            </a:extLst>
          </p:cNvPr>
          <p:cNvSpPr txBox="1"/>
          <p:nvPr/>
        </p:nvSpPr>
        <p:spPr>
          <a:xfrm>
            <a:off x="160421" y="1636295"/>
            <a:ext cx="12528884" cy="34778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NASA High Lift Common Research Model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/>
                <a:cs typeface="Times New Roman"/>
              </a:rPr>
              <a:t>Constant Chord</a:t>
            </a:r>
            <a:endParaRPr lang="en-GB" sz="3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Swept Design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Measure in centre plane to avoid 3-dimensional effect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to begin 2027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339C9F-743C-0DD6-233D-F53F91462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22241" r="31203" b="24421"/>
          <a:stretch>
            <a:fillRect/>
          </a:stretch>
        </p:blipFill>
        <p:spPr>
          <a:xfrm>
            <a:off x="614906" y="5303520"/>
            <a:ext cx="5444197" cy="3477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AB65D8-BBD7-83E0-4E6A-DD4E10DE2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751" y="5654553"/>
            <a:ext cx="6059101" cy="303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887D-C081-6034-640C-5699A565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F1F3EF-79C9-4460-8D89-417409C7E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29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2CEEF-DCD5-1EE8-AB17-B83415BD50A4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Automotive Models</a:t>
            </a:r>
          </a:p>
        </p:txBody>
      </p:sp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98E915C6-2353-5E1D-5B11-68483822A212}"/>
              </a:ext>
            </a:extLst>
          </p:cNvPr>
          <p:cNvSpPr/>
          <p:nvPr/>
        </p:nvSpPr>
        <p:spPr bwMode="auto">
          <a:xfrm>
            <a:off x="967873" y="3497179"/>
            <a:ext cx="11069053" cy="1379621"/>
          </a:xfrm>
          <a:prstGeom prst="leftRightArrow">
            <a:avLst/>
          </a:prstGeom>
          <a:gradFill flip="none" rotWithShape="1">
            <a:gsLst>
              <a:gs pos="0">
                <a:schemeClr val="accent2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44000">
                <a:srgbClr val="E6F6FF"/>
              </a:gs>
              <a:gs pos="100000">
                <a:schemeClr val="accent1"/>
              </a:gs>
            </a:gsLst>
            <a:lin ang="10800000" scaled="1"/>
            <a:tileRect/>
          </a:gradFill>
          <a:ln w="254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2D75FB-7763-AC2D-08E0-33DFCE42ADC7}"/>
              </a:ext>
            </a:extLst>
          </p:cNvPr>
          <p:cNvSpPr txBox="1"/>
          <p:nvPr/>
        </p:nvSpPr>
        <p:spPr>
          <a:xfrm>
            <a:off x="454525" y="2919663"/>
            <a:ext cx="235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Simplistic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EAA4F5-34AC-57D5-F66E-980D7D57BD08}"/>
              </a:ext>
            </a:extLst>
          </p:cNvPr>
          <p:cNvSpPr txBox="1"/>
          <p:nvPr/>
        </p:nvSpPr>
        <p:spPr>
          <a:xfrm>
            <a:off x="10278621" y="2919662"/>
            <a:ext cx="235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/>
              <a:t>Advanced</a:t>
            </a:r>
          </a:p>
        </p:txBody>
      </p:sp>
      <p:pic>
        <p:nvPicPr>
          <p:cNvPr id="7170" name="Picture 2" descr="Aerodynamic Flow around the Ahmed Body Validation | SimScale">
            <a:extLst>
              <a:ext uri="{FF2B5EF4-FFF2-40B4-BE49-F238E27FC236}">
                <a16:creationId xmlns:a16="http://schemas.microsoft.com/office/drawing/2014/main" id="{82D8CE5D-92EF-76B4-1FCA-06AE77AD3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2" t="20930" r="28928" b="22351"/>
          <a:stretch>
            <a:fillRect/>
          </a:stretch>
        </p:blipFill>
        <p:spPr bwMode="auto">
          <a:xfrm>
            <a:off x="168439" y="4936171"/>
            <a:ext cx="1852865" cy="139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C7FE7-8B12-B301-1FD1-8FCA2DF247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0" t="3501" r="22163" b="12358"/>
          <a:stretch>
            <a:fillRect/>
          </a:stretch>
        </p:blipFill>
        <p:spPr>
          <a:xfrm>
            <a:off x="3676266" y="4876800"/>
            <a:ext cx="1774952" cy="1379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B76CC-0570-262D-24CA-971B026A0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t="12604" r="22039" b="10390"/>
          <a:stretch>
            <a:fillRect/>
          </a:stretch>
        </p:blipFill>
        <p:spPr>
          <a:xfrm>
            <a:off x="1441113" y="6431643"/>
            <a:ext cx="2235153" cy="1575682"/>
          </a:xfrm>
          <a:prstGeom prst="rect">
            <a:avLst/>
          </a:prstGeom>
        </p:spPr>
      </p:pic>
      <p:pic>
        <p:nvPicPr>
          <p:cNvPr id="7172" name="Picture 4" descr="Comparison of the front end geometry between the AeroSUV and the DrivAer |  Download Scientific Diagram">
            <a:extLst>
              <a:ext uri="{FF2B5EF4-FFF2-40B4-BE49-F238E27FC236}">
                <a16:creationId xmlns:a16="http://schemas.microsoft.com/office/drawing/2014/main" id="{708A2D93-D8E9-664B-3AEF-3435BC8C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019" y="6768189"/>
            <a:ext cx="3296655" cy="12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IRA AERODYNAMICS - Copy">
            <a:extLst>
              <a:ext uri="{FF2B5EF4-FFF2-40B4-BE49-F238E27FC236}">
                <a16:creationId xmlns:a16="http://schemas.microsoft.com/office/drawing/2014/main" id="{95817670-4828-E337-9875-463B1C111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10036" r="20501" b="6879"/>
          <a:stretch>
            <a:fillRect/>
          </a:stretch>
        </p:blipFill>
        <p:spPr bwMode="auto">
          <a:xfrm>
            <a:off x="6502398" y="4833244"/>
            <a:ext cx="1774952" cy="127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ow to design a car (part eight): aerodynamics | evo">
            <a:extLst>
              <a:ext uri="{FF2B5EF4-FFF2-40B4-BE49-F238E27FC236}">
                <a16:creationId xmlns:a16="http://schemas.microsoft.com/office/drawing/2014/main" id="{906525A4-9324-D2D1-1B26-351C0BD1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621" y="4925444"/>
            <a:ext cx="2562290" cy="144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968A5AF-7FDF-2552-12E3-A9D66DC8BFB1}"/>
              </a:ext>
            </a:extLst>
          </p:cNvPr>
          <p:cNvCxnSpPr/>
          <p:nvPr/>
        </p:nvCxnSpPr>
        <p:spPr bwMode="auto">
          <a:xfrm>
            <a:off x="6502399" y="2439642"/>
            <a:ext cx="0" cy="38167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9CE22AA-E868-76E1-3C89-693718763418}"/>
              </a:ext>
            </a:extLst>
          </p:cNvPr>
          <p:cNvSpPr txBox="1"/>
          <p:nvPr/>
        </p:nvSpPr>
        <p:spPr>
          <a:xfrm>
            <a:off x="4912681" y="6358631"/>
            <a:ext cx="3179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>
                <a:latin typeface="Times New Roman" panose="02020603050405020304" pitchFamily="18" charset="0"/>
                <a:cs typeface="Times New Roman" panose="02020603050405020304" pitchFamily="18" charset="0"/>
              </a:rPr>
              <a:t>New Model</a:t>
            </a:r>
          </a:p>
        </p:txBody>
      </p:sp>
      <p:pic>
        <p:nvPicPr>
          <p:cNvPr id="5" name="Picture 4" descr="Loughborough University | Top 10 in the UK">
            <a:extLst>
              <a:ext uri="{FF2B5EF4-FFF2-40B4-BE49-F238E27FC236}">
                <a16:creationId xmlns:a16="http://schemas.microsoft.com/office/drawing/2014/main" id="{1C130948-C340-002D-88A8-85CD94E7C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88" y="413034"/>
            <a:ext cx="2540579" cy="64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98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4D4F08-4FDD-B83B-294E-1D27749281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3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6346D-9124-AD5F-6F0D-5DFB25DC4753}"/>
              </a:ext>
            </a:extLst>
          </p:cNvPr>
          <p:cNvSpPr txBox="1"/>
          <p:nvPr/>
        </p:nvSpPr>
        <p:spPr>
          <a:xfrm>
            <a:off x="0" y="461160"/>
            <a:ext cx="964758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We will be covering… </a:t>
            </a:r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D67B4-DA1B-EB01-0CFB-8E1966E2BFE7}"/>
              </a:ext>
            </a:extLst>
          </p:cNvPr>
          <p:cNvSpPr txBox="1"/>
          <p:nvPr/>
        </p:nvSpPr>
        <p:spPr>
          <a:xfrm>
            <a:off x="421464" y="1672569"/>
            <a:ext cx="11588261" cy="58785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endParaRPr lang="en-GB" b="0" i="0">
              <a:solidFill>
                <a:srgbClr val="242424"/>
              </a:solidFill>
              <a:effectLst/>
              <a:latin typeface="-apple-syste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15.00 Introduction (Gary Page)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200" b="0">
              <a:solidFill>
                <a:srgbClr val="505050"/>
              </a:solidFill>
              <a:highlight>
                <a:srgbClr val="FFFFFF"/>
              </a:highlight>
              <a:latin typeface="Amasis MT Pro"/>
              <a:ea typeface="Open Sans"/>
              <a:cs typeface="Open Sans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15.10 The NWTF Experimental Database (Dhamotharan Veerasamy)</a:t>
            </a:r>
            <a:endParaRPr lang="en-GB">
              <a:latin typeface="Amasis MT Pro"/>
              <a:ea typeface="Open Sans"/>
              <a:cs typeface="Open Sans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15.35 </a:t>
            </a:r>
            <a:r>
              <a:rPr lang="en-GB" sz="32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AeroX</a:t>
            </a: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 aerodynamic data exchange format and demonstration (Gary Page)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16.05 Proposed wind tunnel reference models (Jason </a:t>
            </a:r>
            <a:r>
              <a:rPr lang="en-GB" sz="3200" b="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Boldero</a:t>
            </a: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32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16.20 Discussion and closure</a:t>
            </a:r>
          </a:p>
        </p:txBody>
      </p:sp>
    </p:spTree>
    <p:extLst>
      <p:ext uri="{BB962C8B-B14F-4D97-AF65-F5344CB8AC3E}">
        <p14:creationId xmlns:p14="http://schemas.microsoft.com/office/powerpoint/2010/main" val="629074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31E2B-4046-BC2C-210B-B84183877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0CC79A-1326-5505-51D3-A45EADF4EB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30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0F721-FD8F-3457-1829-0711CAC3FE4E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Model Assumptions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7ABFBF-44A3-8B48-92CD-08E4CE83CDE5}"/>
              </a:ext>
            </a:extLst>
          </p:cNvPr>
          <p:cNvSpPr txBox="1"/>
          <p:nvPr/>
        </p:nvSpPr>
        <p:spPr>
          <a:xfrm>
            <a:off x="160421" y="1636295"/>
            <a:ext cx="1252888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Symmetrical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‘Slick’ tyres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 detailed features: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Door handles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Wing mirrors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Glass imprints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Wheel rim details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Through flow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Panel gaps</a:t>
            </a:r>
          </a:p>
        </p:txBody>
      </p:sp>
    </p:spTree>
    <p:extLst>
      <p:ext uri="{BB962C8B-B14F-4D97-AF65-F5344CB8AC3E}">
        <p14:creationId xmlns:p14="http://schemas.microsoft.com/office/powerpoint/2010/main" val="20694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E84BF-6F6C-1BA5-D3B3-0EE9967D2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DA8384-2236-B711-5DDD-ADF796F30C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E60FB-79CD-087C-0C11-79A8A94DBF6C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Testing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8C4482-8024-0143-8813-B94A560C8000}"/>
              </a:ext>
            </a:extLst>
          </p:cNvPr>
          <p:cNvSpPr txBox="1"/>
          <p:nvPr/>
        </p:nvSpPr>
        <p:spPr>
          <a:xfrm>
            <a:off x="160421" y="1636295"/>
            <a:ext cx="125288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Start in Loughborough Automotive Tunnel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Plan to test the same model across the NWTF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1F57A08-336A-32C4-265C-06F27B1FD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2" y="3730456"/>
            <a:ext cx="81057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96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B9A37-969E-45FF-3AF5-063ADADFE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8CDA985-6081-5A46-E325-CE05723FD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160FB-8749-5CD4-43BF-56C721599850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New Model and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D9BA3C-09F0-9690-2902-5F1C38EB55EE}"/>
              </a:ext>
            </a:extLst>
          </p:cNvPr>
          <p:cNvSpPr txBox="1"/>
          <p:nvPr/>
        </p:nvSpPr>
        <p:spPr>
          <a:xfrm>
            <a:off x="237958" y="1363198"/>
            <a:ext cx="1252888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Fully Parameterised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Conduct specific studies involving geometry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Train Predictive Model AI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Reduce computation/experimental costs</a:t>
            </a:r>
          </a:p>
        </p:txBody>
      </p:sp>
    </p:spTree>
    <p:extLst>
      <p:ext uri="{BB962C8B-B14F-4D97-AF65-F5344CB8AC3E}">
        <p14:creationId xmlns:p14="http://schemas.microsoft.com/office/powerpoint/2010/main" val="122141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BE604-4908-DA09-6097-8C6DA2F7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C3223A-CD9F-5E3A-866D-6E9196A08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B0134-0486-9883-4A53-2FA3DA44E6FA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Base Model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00E44E-42C2-D5E7-7FF8-75068342BF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 t="23586" r="10597" b="23096"/>
          <a:stretch>
            <a:fillRect/>
          </a:stretch>
        </p:blipFill>
        <p:spPr>
          <a:xfrm>
            <a:off x="943048" y="3136079"/>
            <a:ext cx="5409178" cy="3481440"/>
          </a:xfrm>
          <a:prstGeom prst="rect">
            <a:avLst/>
          </a:prstGeom>
        </p:spPr>
      </p:pic>
      <p:pic>
        <p:nvPicPr>
          <p:cNvPr id="1026" name="Picture 2" descr="ELEGANT NEW BRONZE COLLECTION EDITION AND SPORTY P300 HST BROADEN RANGE  ROVER EVOQUE LINE-UP | Land Rover Media Newsroom">
            <a:extLst>
              <a:ext uri="{FF2B5EF4-FFF2-40B4-BE49-F238E27FC236}">
                <a16:creationId xmlns:a16="http://schemas.microsoft.com/office/drawing/2014/main" id="{416DA559-13D4-4F06-36BA-6B692D99C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351" y="3612667"/>
            <a:ext cx="3927849" cy="25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3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F26E4-CA6E-AF7C-E556-0B72C3DC8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5BA8815-3A0A-6321-FC1D-8432BD6A4E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723564-335A-3EFB-728E-B5D277F3D840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ABCBA2-775D-CF08-A945-09CB61CED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7" t="21578" r="14645" b="21578"/>
          <a:stretch>
            <a:fillRect/>
          </a:stretch>
        </p:blipFill>
        <p:spPr>
          <a:xfrm>
            <a:off x="2048089" y="3220254"/>
            <a:ext cx="3927849" cy="3313092"/>
          </a:xfrm>
          <a:prstGeom prst="rect">
            <a:avLst/>
          </a:prstGeom>
        </p:spPr>
      </p:pic>
      <p:pic>
        <p:nvPicPr>
          <p:cNvPr id="2050" name="Picture 2" descr="Audi A3 Sportback | Audi UK">
            <a:extLst>
              <a:ext uri="{FF2B5EF4-FFF2-40B4-BE49-F238E27FC236}">
                <a16:creationId xmlns:a16="http://schemas.microsoft.com/office/drawing/2014/main" id="{145DF014-031C-A047-B4E5-2529C2E5E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68" y="4002756"/>
            <a:ext cx="4071748" cy="174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77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D8D5B-B529-BBD8-2CF5-E062A481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609034-AC0F-9488-7850-D41905D55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35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D969AF-9381-9300-058E-B8E512B390BD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083AF-F245-A79F-523C-8BDB4938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4" t="34948" r="17845" b="28601"/>
          <a:stretch>
            <a:fillRect/>
          </a:stretch>
        </p:blipFill>
        <p:spPr>
          <a:xfrm>
            <a:off x="2241459" y="3553326"/>
            <a:ext cx="4260941" cy="2646947"/>
          </a:xfrm>
          <a:prstGeom prst="rect">
            <a:avLst/>
          </a:prstGeom>
        </p:spPr>
      </p:pic>
      <p:pic>
        <p:nvPicPr>
          <p:cNvPr id="5122" name="Picture 2" descr="Tesla Model Y Salary Sacrifice | WeVee™">
            <a:extLst>
              <a:ext uri="{FF2B5EF4-FFF2-40B4-BE49-F238E27FC236}">
                <a16:creationId xmlns:a16="http://schemas.microsoft.com/office/drawing/2014/main" id="{E426BDA4-E917-1A95-B296-F4056B2BC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411" y="4231919"/>
            <a:ext cx="4077305" cy="19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A9B9F-1D22-1808-3282-6F71B8FF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C22A31-63A5-17D9-0E6A-3FDEC8FA06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052FFA-37D7-2E63-22FB-7244A673DA6E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9DC15-6CC2-4E77-AC5C-7E515E190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4" t="33615" r="12127" b="27711"/>
          <a:stretch>
            <a:fillRect/>
          </a:stretch>
        </p:blipFill>
        <p:spPr>
          <a:xfrm>
            <a:off x="1586825" y="3729998"/>
            <a:ext cx="4915575" cy="2682621"/>
          </a:xfrm>
          <a:prstGeom prst="rect">
            <a:avLst/>
          </a:prstGeom>
        </p:spPr>
      </p:pic>
      <p:sp>
        <p:nvSpPr>
          <p:cNvPr id="2" name="AutoShape 2" descr="New 2025 GMC Sierra 1500 Crew Cab Short Box 4-Wheel Drive Denali for Sale  in Napanee, ON | Peter Boyer Chevrolet Buick GMC">
            <a:extLst>
              <a:ext uri="{FF2B5EF4-FFF2-40B4-BE49-F238E27FC236}">
                <a16:creationId xmlns:a16="http://schemas.microsoft.com/office/drawing/2014/main" id="{530B3D43-B51B-31C8-C74E-F0FC6E019E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50000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100" name="Picture 4" descr="2024 GMC Sierra 1500 SLT MILFORD CT | Chevrolet of Milford 3GTUUDE80RG203877">
            <a:extLst>
              <a:ext uri="{FF2B5EF4-FFF2-40B4-BE49-F238E27FC236}">
                <a16:creationId xmlns:a16="http://schemas.microsoft.com/office/drawing/2014/main" id="{8C8B29D7-362D-CF04-5D27-82F530B7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674" y="3541293"/>
            <a:ext cx="4080042" cy="30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55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54D4C-FF7B-1F5E-D1B7-45D3B101F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EEC0C66-EB58-E86C-122F-633127BCF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AF85E-F46E-CD7C-4687-BE1D7AE9D493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Current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391B1F-E535-A72A-9715-0E1F9C856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10499" r="10493" b="18821"/>
          <a:stretch>
            <a:fillRect/>
          </a:stretch>
        </p:blipFill>
        <p:spPr>
          <a:xfrm>
            <a:off x="1076225" y="2532339"/>
            <a:ext cx="5426175" cy="4688922"/>
          </a:xfrm>
          <a:prstGeom prst="rect">
            <a:avLst/>
          </a:prstGeom>
        </p:spPr>
      </p:pic>
      <p:pic>
        <p:nvPicPr>
          <p:cNvPr id="3074" name="Picture 2" descr="Ford Transit | Iconic Large Van | Pentagon Motor Group">
            <a:extLst>
              <a:ext uri="{FF2B5EF4-FFF2-40B4-BE49-F238E27FC236}">
                <a16:creationId xmlns:a16="http://schemas.microsoft.com/office/drawing/2014/main" id="{B21F247B-2AF3-959B-8BDF-F766FCD5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841" y="4219338"/>
            <a:ext cx="3583759" cy="202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42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8B4BB-A40D-30C7-9491-8C43FA46E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BB9FACE-88E2-2A20-AAC9-57594D255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8A163-9CE8-D1D3-4DF3-57F329EE408F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Conclusions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E3EA38-D670-19D8-E070-3BD7EE399EC3}"/>
              </a:ext>
            </a:extLst>
          </p:cNvPr>
          <p:cNvSpPr txBox="1"/>
          <p:nvPr/>
        </p:nvSpPr>
        <p:spPr>
          <a:xfrm>
            <a:off x="160421" y="1636295"/>
            <a:ext cx="12528884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Current aerospace models cover wide range of flight conditions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/>
                <a:cs typeface="Times New Roman"/>
              </a:rPr>
              <a:t>Proposal for new swept wing model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Automotive models either too simplistic for industry or too complex for academia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Proposal for new, parameterised automotive model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Can be used to train AI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Primary use for academia and initial industry designs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Initial testing shows versatility</a:t>
            </a:r>
          </a:p>
        </p:txBody>
      </p:sp>
    </p:spTree>
    <p:extLst>
      <p:ext uri="{BB962C8B-B14F-4D97-AF65-F5344CB8AC3E}">
        <p14:creationId xmlns:p14="http://schemas.microsoft.com/office/powerpoint/2010/main" val="133388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555F0-63D8-B3E5-581C-9F01606F1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3055CEA-62AF-EBCE-F50F-EBA12C4B9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AD1C7-0545-2F5B-0E02-E55C73E1C5D4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Next Steps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798551-6DEA-B8D1-53B6-D6D5357F1F9A}"/>
              </a:ext>
            </a:extLst>
          </p:cNvPr>
          <p:cNvSpPr txBox="1"/>
          <p:nvPr/>
        </p:nvSpPr>
        <p:spPr>
          <a:xfrm>
            <a:off x="160421" y="1636295"/>
            <a:ext cx="12528884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Automotive Model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Finalise 2D geometry creation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Extend to 3D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Full parameterisation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Creation of base model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Wind Tunnel Testing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3600" b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3600" b="0">
                <a:latin typeface="Times New Roman" panose="02020603050405020304" pitchFamily="18" charset="0"/>
                <a:cs typeface="Times New Roman" panose="02020603050405020304" pitchFamily="18" charset="0"/>
              </a:rPr>
              <a:t>Aerospace Model Development in 2027</a:t>
            </a:r>
          </a:p>
        </p:txBody>
      </p:sp>
    </p:spTree>
    <p:extLst>
      <p:ext uri="{BB962C8B-B14F-4D97-AF65-F5344CB8AC3E}">
        <p14:creationId xmlns:p14="http://schemas.microsoft.com/office/powerpoint/2010/main" val="260045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CF7C0-AAE6-B509-FA24-DAB2DCB81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800" y="2356879"/>
            <a:ext cx="4535177" cy="521512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342F61-37CB-583F-6FC2-19ED3BAD7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40860" y="9232900"/>
            <a:ext cx="3033712" cy="520700"/>
          </a:xfrm>
        </p:spPr>
        <p:txBody>
          <a:bodyPr/>
          <a:lstStyle/>
          <a:p>
            <a:fld id="{798423DB-0680-40B4-AC18-DA7E738B947B}" type="slidenum">
              <a:rPr lang="en-US" altLang="en-US" smtClean="0"/>
              <a:pPr/>
              <a:t>4</a:t>
            </a:fld>
            <a:endParaRPr lang="en-US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4E113B-729B-B0DE-7056-4601FC57CC93}"/>
              </a:ext>
            </a:extLst>
          </p:cNvPr>
          <p:cNvSpPr txBox="1"/>
          <p:nvPr/>
        </p:nvSpPr>
        <p:spPr>
          <a:xfrm>
            <a:off x="0" y="461160"/>
            <a:ext cx="1044271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UK, National Wind Tunnel Facilities</a:t>
            </a:r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6A3D99-3950-0B54-478E-AB873A66F70F}"/>
              </a:ext>
            </a:extLst>
          </p:cNvPr>
          <p:cNvCxnSpPr/>
          <p:nvPr/>
        </p:nvCxnSpPr>
        <p:spPr bwMode="auto">
          <a:xfrm flipH="1" flipV="1">
            <a:off x="4211981" y="3588150"/>
            <a:ext cx="1149058" cy="44996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0395A40-B82A-3B95-6D6E-FA321E9CA47A}"/>
              </a:ext>
            </a:extLst>
          </p:cNvPr>
          <p:cNvSpPr txBox="1"/>
          <p:nvPr/>
        </p:nvSpPr>
        <p:spPr>
          <a:xfrm>
            <a:off x="1027951" y="3477867"/>
            <a:ext cx="575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Glasgow  </a:t>
            </a:r>
          </a:p>
          <a:p>
            <a:r>
              <a:rPr lang="en-GB" sz="1800" b="0" err="1">
                <a:latin typeface="Amasis MT Pro" panose="02040504050005020304" pitchFamily="18" charset="0"/>
              </a:rPr>
              <a:t>deHavilland</a:t>
            </a:r>
            <a:r>
              <a:rPr lang="en-GB" sz="1800" b="0">
                <a:latin typeface="Amasis MT Pro" panose="02040504050005020304" pitchFamily="18" charset="0"/>
              </a:rPr>
              <a:t> Low Speed Wind Tunnel</a:t>
            </a:r>
          </a:p>
          <a:p>
            <a:endParaRPr lang="en-GB" sz="1800">
              <a:latin typeface="Amasis MT Pro" panose="02040504050005020304" pitchFamily="18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0257FB-743A-B5FC-7A44-95B2CFCF8F72}"/>
              </a:ext>
            </a:extLst>
          </p:cNvPr>
          <p:cNvCxnSpPr>
            <a:cxnSpLocks/>
          </p:cNvCxnSpPr>
          <p:nvPr/>
        </p:nvCxnSpPr>
        <p:spPr bwMode="auto">
          <a:xfrm flipV="1">
            <a:off x="6381087" y="4007325"/>
            <a:ext cx="627184" cy="147641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4AB8F7-974E-D348-5795-1F18CAFFA95F}"/>
              </a:ext>
            </a:extLst>
          </p:cNvPr>
          <p:cNvCxnSpPr>
            <a:cxnSpLocks/>
          </p:cNvCxnSpPr>
          <p:nvPr/>
        </p:nvCxnSpPr>
        <p:spPr bwMode="auto">
          <a:xfrm flipV="1">
            <a:off x="7257603" y="5291608"/>
            <a:ext cx="443101" cy="76435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62EEA8D-0604-7CD4-0F3D-AB729468EB61}"/>
              </a:ext>
            </a:extLst>
          </p:cNvPr>
          <p:cNvCxnSpPr>
            <a:cxnSpLocks/>
          </p:cNvCxnSpPr>
          <p:nvPr/>
        </p:nvCxnSpPr>
        <p:spPr bwMode="auto">
          <a:xfrm flipV="1">
            <a:off x="6812372" y="4609203"/>
            <a:ext cx="567919" cy="12044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0791CEC-29BE-DAED-520E-FD8CA97DDA88}"/>
              </a:ext>
            </a:extLst>
          </p:cNvPr>
          <p:cNvCxnSpPr/>
          <p:nvPr/>
        </p:nvCxnSpPr>
        <p:spPr bwMode="auto">
          <a:xfrm flipH="1">
            <a:off x="4043780" y="6079500"/>
            <a:ext cx="2361289" cy="52643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A6F276-6978-ED06-6D71-8BE741790BF1}"/>
              </a:ext>
            </a:extLst>
          </p:cNvPr>
          <p:cNvCxnSpPr/>
          <p:nvPr/>
        </p:nvCxnSpPr>
        <p:spPr bwMode="auto">
          <a:xfrm flipH="1">
            <a:off x="4598100" y="6663991"/>
            <a:ext cx="1609548" cy="71120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5A444C-FEB0-44DD-63AB-B45A457B61B7}"/>
              </a:ext>
            </a:extLst>
          </p:cNvPr>
          <p:cNvCxnSpPr>
            <a:cxnSpLocks/>
          </p:cNvCxnSpPr>
          <p:nvPr/>
        </p:nvCxnSpPr>
        <p:spPr bwMode="auto">
          <a:xfrm flipH="1">
            <a:off x="4598100" y="6978758"/>
            <a:ext cx="2091285" cy="13811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1AB37A5-1E86-DF3E-89D5-CC8CCEAF84F7}"/>
              </a:ext>
            </a:extLst>
          </p:cNvPr>
          <p:cNvCxnSpPr>
            <a:cxnSpLocks/>
          </p:cNvCxnSpPr>
          <p:nvPr/>
        </p:nvCxnSpPr>
        <p:spPr bwMode="auto">
          <a:xfrm>
            <a:off x="7242829" y="6555164"/>
            <a:ext cx="1265376" cy="8938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AB2A1BB-9F5E-D1D7-BEAA-FF7B1B602773}"/>
              </a:ext>
            </a:extLst>
          </p:cNvPr>
          <p:cNvCxnSpPr>
            <a:cxnSpLocks/>
          </p:cNvCxnSpPr>
          <p:nvPr/>
        </p:nvCxnSpPr>
        <p:spPr bwMode="auto">
          <a:xfrm>
            <a:off x="7287011" y="6395813"/>
            <a:ext cx="1077761" cy="19301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2055F7-3124-A429-2DFB-E61ABF7A626D}"/>
              </a:ext>
            </a:extLst>
          </p:cNvPr>
          <p:cNvCxnSpPr>
            <a:cxnSpLocks/>
          </p:cNvCxnSpPr>
          <p:nvPr/>
        </p:nvCxnSpPr>
        <p:spPr bwMode="auto">
          <a:xfrm>
            <a:off x="6818899" y="6503153"/>
            <a:ext cx="19736" cy="1670727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C136FF9-7441-E777-3802-05B1717C2B52}"/>
              </a:ext>
            </a:extLst>
          </p:cNvPr>
          <p:cNvSpPr txBox="1"/>
          <p:nvPr/>
        </p:nvSpPr>
        <p:spPr>
          <a:xfrm>
            <a:off x="6929449" y="2978746"/>
            <a:ext cx="57514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Manchester  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Human-Flow Interactions Wind Tunnel,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High Supersonic Tunnel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B312360-C6F3-4083-1126-83B8860D18D5}"/>
              </a:ext>
            </a:extLst>
          </p:cNvPr>
          <p:cNvSpPr txBox="1"/>
          <p:nvPr/>
        </p:nvSpPr>
        <p:spPr>
          <a:xfrm>
            <a:off x="7380291" y="4053516"/>
            <a:ext cx="5751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Loughborough University  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Automotive, low speed wind tunnel</a:t>
            </a:r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A7B542-389B-B418-0C97-EE5E3FE7DB21}"/>
              </a:ext>
            </a:extLst>
          </p:cNvPr>
          <p:cNvSpPr txBox="1"/>
          <p:nvPr/>
        </p:nvSpPr>
        <p:spPr>
          <a:xfrm>
            <a:off x="7602459" y="4809991"/>
            <a:ext cx="401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Cambridge  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Transonic and supersonic wind tunnel</a:t>
            </a:r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0FDB0E-C078-6B5A-F4AD-B683FD2D14AC}"/>
              </a:ext>
            </a:extLst>
          </p:cNvPr>
          <p:cNvSpPr txBox="1"/>
          <p:nvPr/>
        </p:nvSpPr>
        <p:spPr>
          <a:xfrm>
            <a:off x="8479576" y="7132680"/>
            <a:ext cx="4338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Imperial college, London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10Ft x 5Ft, Low speed wind tunnel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Hypersonic Tunnel, Supersonic Tunnel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0ACAF1-F8CB-9BE0-9516-7A79727ED8C5}"/>
              </a:ext>
            </a:extLst>
          </p:cNvPr>
          <p:cNvSpPr txBox="1"/>
          <p:nvPr/>
        </p:nvSpPr>
        <p:spPr>
          <a:xfrm>
            <a:off x="8364772" y="6276185"/>
            <a:ext cx="395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City, University of London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Low turbulence wind tunnel,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Transonic tunnel</a:t>
            </a:r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9F82FE-2634-9E8D-8FC4-C35D76A8AE6F}"/>
              </a:ext>
            </a:extLst>
          </p:cNvPr>
          <p:cNvSpPr txBox="1"/>
          <p:nvPr/>
        </p:nvSpPr>
        <p:spPr>
          <a:xfrm>
            <a:off x="5221356" y="8236901"/>
            <a:ext cx="41313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Oxford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T6 Piston reflected shock tunnel 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Low density tunnel, High density tunnel, </a:t>
            </a:r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EDDD187-9AB5-2AEE-109C-96F97A226B94}"/>
              </a:ext>
            </a:extLst>
          </p:cNvPr>
          <p:cNvSpPr txBox="1"/>
          <p:nvPr/>
        </p:nvSpPr>
        <p:spPr>
          <a:xfrm>
            <a:off x="1851802" y="6955573"/>
            <a:ext cx="312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Bristol  </a:t>
            </a:r>
          </a:p>
          <a:p>
            <a:r>
              <a:rPr lang="en-GB" sz="1800" b="0" err="1">
                <a:latin typeface="Amasis MT Pro" panose="02040504050005020304" pitchFamily="18" charset="0"/>
              </a:rPr>
              <a:t>Aeroacoustic</a:t>
            </a:r>
            <a:r>
              <a:rPr lang="en-GB" sz="1800" b="0">
                <a:latin typeface="Amasis MT Pro" panose="02040504050005020304" pitchFamily="18" charset="0"/>
              </a:rPr>
              <a:t> wind tunnel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Boundary layer wind tunnel</a:t>
            </a:r>
          </a:p>
          <a:p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089C5C6-8A61-444B-576B-74F556B8D39C}"/>
              </a:ext>
            </a:extLst>
          </p:cNvPr>
          <p:cNvSpPr txBox="1"/>
          <p:nvPr/>
        </p:nvSpPr>
        <p:spPr>
          <a:xfrm>
            <a:off x="1364814" y="8245269"/>
            <a:ext cx="3856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Southampton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RJ Mitchell, Low Speed Wind Tunnel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Anechoic Wind tunnel, Towing Tank</a:t>
            </a:r>
          </a:p>
          <a:p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1D941F7-6057-9627-372D-2BBA8E5E3ADC}"/>
              </a:ext>
            </a:extLst>
          </p:cNvPr>
          <p:cNvSpPr txBox="1"/>
          <p:nvPr/>
        </p:nvSpPr>
        <p:spPr>
          <a:xfrm>
            <a:off x="415450" y="6133656"/>
            <a:ext cx="38288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Birmingham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Atmospheric boundary layer tunnel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Train Rig</a:t>
            </a:r>
            <a:endParaRPr lang="en-GB" sz="1800">
              <a:latin typeface="Amasis MT Pro" panose="02040504050005020304" pitchFamily="18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AD99CA-622B-7153-07AE-4BAC1B187645}"/>
              </a:ext>
            </a:extLst>
          </p:cNvPr>
          <p:cNvCxnSpPr>
            <a:cxnSpLocks/>
            <a:endCxn id="59" idx="1"/>
          </p:cNvCxnSpPr>
          <p:nvPr/>
        </p:nvCxnSpPr>
        <p:spPr bwMode="auto">
          <a:xfrm flipV="1">
            <a:off x="7161110" y="5869278"/>
            <a:ext cx="892717" cy="36390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0F51E29B-E7BD-4628-DBAD-3A6C6AD8C5B0}"/>
              </a:ext>
            </a:extLst>
          </p:cNvPr>
          <p:cNvSpPr txBox="1"/>
          <p:nvPr/>
        </p:nvSpPr>
        <p:spPr>
          <a:xfrm>
            <a:off x="8053827" y="5407613"/>
            <a:ext cx="3774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Cranfield University  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8ft x6ft, Low speed wind tunnel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Icing Tunnel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B2D25155-1ECB-9532-77D5-409C110FE95E}"/>
              </a:ext>
            </a:extLst>
          </p:cNvPr>
          <p:cNvSpPr/>
          <p:nvPr/>
        </p:nvSpPr>
        <p:spPr bwMode="auto">
          <a:xfrm>
            <a:off x="7008271" y="6568118"/>
            <a:ext cx="57873" cy="57873"/>
          </a:xfrm>
          <a:prstGeom prst="ellipse">
            <a:avLst/>
          </a:prstGeom>
          <a:solidFill>
            <a:schemeClr val="tx1"/>
          </a:solidFill>
          <a:ln w="25400" cap="flat" cmpd="sng" algn="ctr">
            <a:solidFill>
              <a:schemeClr val="tx1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charset="0"/>
              <a:ea typeface="Helvetica Neue" charset="0"/>
              <a:cs typeface="Helvetica Neue" charset="0"/>
              <a:sym typeface="Helvetica Neue" charset="0"/>
            </a:endParaRP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5454EBD2-C11C-A408-34EB-7388F9013CBD}"/>
              </a:ext>
            </a:extLst>
          </p:cNvPr>
          <p:cNvCxnSpPr>
            <a:cxnSpLocks/>
          </p:cNvCxnSpPr>
          <p:nvPr/>
        </p:nvCxnSpPr>
        <p:spPr bwMode="auto">
          <a:xfrm>
            <a:off x="7108002" y="6692725"/>
            <a:ext cx="1475736" cy="161209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4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57AE40BD-99F3-3644-259C-6810266D753D}"/>
              </a:ext>
            </a:extLst>
          </p:cNvPr>
          <p:cNvSpPr txBox="1"/>
          <p:nvPr/>
        </p:nvSpPr>
        <p:spPr>
          <a:xfrm>
            <a:off x="8579462" y="8139751"/>
            <a:ext cx="41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>
                <a:latin typeface="Amasis MT Pro" panose="02040504050005020304" pitchFamily="18" charset="0"/>
              </a:rPr>
              <a:t>University of Surrey</a:t>
            </a:r>
          </a:p>
          <a:p>
            <a:r>
              <a:rPr lang="en-GB" sz="1800" b="0">
                <a:latin typeface="Amasis MT Pro" panose="02040504050005020304" pitchFamily="18" charset="0"/>
              </a:rPr>
              <a:t>Environmental flow wind tunnel </a:t>
            </a:r>
            <a:endParaRPr lang="en-GB" sz="1800">
              <a:latin typeface="Amasis MT Pro" panose="02040504050005020304" pitchFamily="18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DD6DBE04-7D8C-81EB-EE2C-E5DD5767DFAA}"/>
              </a:ext>
            </a:extLst>
          </p:cNvPr>
          <p:cNvSpPr txBox="1"/>
          <p:nvPr/>
        </p:nvSpPr>
        <p:spPr>
          <a:xfrm>
            <a:off x="163290" y="1750730"/>
            <a:ext cx="9051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solidFill>
                  <a:srgbClr val="FF0000"/>
                </a:solidFill>
                <a:latin typeface="Amasis MT Pro" panose="02040504050005020304" pitchFamily="18" charset="0"/>
              </a:rPr>
              <a:t>Group of 23 strategically important tunnels, across 12 universities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0">
                <a:solidFill>
                  <a:srgbClr val="FF0000"/>
                </a:solidFill>
                <a:latin typeface="Amasis MT Pro" panose="02040504050005020304" pitchFamily="18" charset="0"/>
              </a:rPr>
              <a:t>Funded by EPSRC</a:t>
            </a:r>
            <a:endParaRPr lang="en-GB">
              <a:solidFill>
                <a:srgbClr val="FF0000"/>
              </a:solidFill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53C047F5-DA2B-CB60-CC58-C1B398B80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811" y="2986337"/>
            <a:ext cx="1349738" cy="21238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06944FCF-BDD9-2804-F977-164642819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951" y="4118690"/>
            <a:ext cx="846127" cy="509052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02954E79-0DA5-ECB6-0134-7D3E590AA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21669" y="4000459"/>
            <a:ext cx="2395981" cy="418835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6D94F5EB-4E41-E3DA-6C9F-8F2B8D2BE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9891" y="4619713"/>
            <a:ext cx="1577096" cy="573225"/>
          </a:xfrm>
          <a:prstGeom prst="rect">
            <a:avLst/>
          </a:prstGeom>
        </p:spPr>
      </p:pic>
      <p:pic>
        <p:nvPicPr>
          <p:cNvPr id="159" name="Picture 158">
            <a:extLst>
              <a:ext uri="{FF2B5EF4-FFF2-40B4-BE49-F238E27FC236}">
                <a16:creationId xmlns:a16="http://schemas.microsoft.com/office/drawing/2014/main" id="{0095D555-947A-7F48-DEBE-10302B7DA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50056" y="5443573"/>
            <a:ext cx="1767594" cy="355224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4FAAF37F-7C01-9CE5-D108-7912CAD4E7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1736" y="5790560"/>
            <a:ext cx="767620" cy="363609"/>
          </a:xfrm>
          <a:prstGeom prst="rect">
            <a:avLst/>
          </a:prstGeom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C64549A5-F6DD-537B-1957-02336C513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00758" y="6625991"/>
            <a:ext cx="1681014" cy="361652"/>
          </a:xfrm>
          <a:prstGeom prst="rect">
            <a:avLst/>
          </a:prstGeom>
        </p:spPr>
      </p:pic>
      <p:pic>
        <p:nvPicPr>
          <p:cNvPr id="165" name="Picture 164">
            <a:extLst>
              <a:ext uri="{FF2B5EF4-FFF2-40B4-BE49-F238E27FC236}">
                <a16:creationId xmlns:a16="http://schemas.microsoft.com/office/drawing/2014/main" id="{25E1B56B-760C-EB09-AB29-18DE5E64BA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80246" y="7104559"/>
            <a:ext cx="1301526" cy="273654"/>
          </a:xfrm>
          <a:prstGeom prst="rect">
            <a:avLst/>
          </a:prstGeom>
        </p:spPr>
      </p:pic>
      <p:pic>
        <p:nvPicPr>
          <p:cNvPr id="167" name="Picture 166">
            <a:extLst>
              <a:ext uri="{FF2B5EF4-FFF2-40B4-BE49-F238E27FC236}">
                <a16:creationId xmlns:a16="http://schemas.microsoft.com/office/drawing/2014/main" id="{9A5A4B9E-1039-1AD7-2603-C378CDFFB4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14580" y="4072876"/>
            <a:ext cx="1767085" cy="554865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6173DD8F-FDF6-8883-07A7-C70FD4F8CC3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3182" y="5741137"/>
            <a:ext cx="2093180" cy="461665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63CB6894-E933-D8A7-2B24-AD4B09B323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4135" y="7010202"/>
            <a:ext cx="1022042" cy="515625"/>
          </a:xfrm>
          <a:prstGeom prst="rect">
            <a:avLst/>
          </a:prstGeom>
        </p:spPr>
      </p:pic>
      <p:pic>
        <p:nvPicPr>
          <p:cNvPr id="175" name="Picture 174">
            <a:extLst>
              <a:ext uri="{FF2B5EF4-FFF2-40B4-BE49-F238E27FC236}">
                <a16:creationId xmlns:a16="http://schemas.microsoft.com/office/drawing/2014/main" id="{CA9C51F7-BF93-882F-AD5B-2356FCAC815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6756" y="7435936"/>
            <a:ext cx="1410289" cy="332267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1CF7AA8B-3A63-5206-80C8-99478E87CF8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455" y="7857570"/>
            <a:ext cx="1177178" cy="1455069"/>
          </a:xfrm>
          <a:prstGeom prst="rect">
            <a:avLst/>
          </a:prstGeom>
        </p:spPr>
      </p:pic>
      <p:pic>
        <p:nvPicPr>
          <p:cNvPr id="179" name="Picture 178">
            <a:extLst>
              <a:ext uri="{FF2B5EF4-FFF2-40B4-BE49-F238E27FC236}">
                <a16:creationId xmlns:a16="http://schemas.microsoft.com/office/drawing/2014/main" id="{677D5D09-6787-E30E-B9DD-A697E9D5EAC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41490" y="7992846"/>
            <a:ext cx="834027" cy="3336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69515-B687-2F45-1A3C-DBE96241BE22}"/>
              </a:ext>
            </a:extLst>
          </p:cNvPr>
          <p:cNvSpPr txBox="1"/>
          <p:nvPr/>
        </p:nvSpPr>
        <p:spPr>
          <a:xfrm>
            <a:off x="6824080" y="2356798"/>
            <a:ext cx="65024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18"/>
              </a:rPr>
              <a:t>https://www.nwtf.ac.uk/about/</a:t>
            </a:r>
            <a:endParaRPr lang="en-US"/>
          </a:p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6632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lourful envelopes">
            <a:extLst>
              <a:ext uri="{FF2B5EF4-FFF2-40B4-BE49-F238E27FC236}">
                <a16:creationId xmlns:a16="http://schemas.microsoft.com/office/drawing/2014/main" id="{A7286D17-D7E2-464A-2833-7F59F45002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33" r="17466"/>
          <a:stretch/>
        </p:blipFill>
        <p:spPr>
          <a:xfrm>
            <a:off x="5978392" y="1411289"/>
            <a:ext cx="6583362" cy="6931025"/>
          </a:xfrm>
          <a:prstGeom prst="rect">
            <a:avLst/>
          </a:prstGeom>
          <a:noFill/>
        </p:spPr>
      </p:pic>
      <p:sp>
        <p:nvSpPr>
          <p:cNvPr id="7" name="Text Box 22" descr="Title 3">
            <a:extLst>
              <a:ext uri="{FF2B5EF4-FFF2-40B4-BE49-F238E27FC236}">
                <a16:creationId xmlns:a16="http://schemas.microsoft.com/office/drawing/2014/main" id="{210F6B34-7771-45B5-9A87-1926D8EBBA65}"/>
              </a:ext>
            </a:extLst>
          </p:cNvPr>
          <p:cNvSpPr txBox="1">
            <a:spLocks/>
          </p:cNvSpPr>
          <p:nvPr/>
        </p:nvSpPr>
        <p:spPr bwMode="auto">
          <a:xfrm>
            <a:off x="256702" y="47719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Contact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9CF43-363F-7A81-631B-DD5CF45947EA}"/>
              </a:ext>
            </a:extLst>
          </p:cNvPr>
          <p:cNvSpPr txBox="1"/>
          <p:nvPr/>
        </p:nvSpPr>
        <p:spPr>
          <a:xfrm>
            <a:off x="-106765" y="3816268"/>
            <a:ext cx="60851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F0502020204030204" pitchFamily="18" charset="0"/>
              </a:rPr>
              <a:t>Thank you  </a:t>
            </a:r>
          </a:p>
          <a:p>
            <a:pPr algn="ctr"/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F0502020204030204" pitchFamily="18" charset="0"/>
                <a:hlinkClick r:id="rId3"/>
              </a:rPr>
              <a:t>admin@nwtf.ac.uk</a:t>
            </a:r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algn="ctr"/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</a:endParaRPr>
          </a:p>
          <a:p>
            <a:pPr algn="ctr"/>
            <a:endParaRPr lang="en-GB" b="0">
              <a:solidFill>
                <a:srgbClr val="505050"/>
              </a:solidFill>
              <a:highlight>
                <a:srgbClr val="FFFFFF"/>
              </a:highlight>
              <a:latin typeface="Amasis MT Pro" panose="020F0502020204030204" pitchFamily="18" charset="0"/>
              <a:hlinkClick r:id="rId4"/>
            </a:endParaRPr>
          </a:p>
          <a:p>
            <a:pPr algn="ctr"/>
            <a:r>
              <a:rPr lang="en-GB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F0502020204030204" pitchFamily="18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18483-CD9B-168B-8D83-627E1435E4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ECFF34-BBAE-47B2-81EB-C423E7D10FC2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0613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984C89-1487-ADAA-F124-F16E2860C5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5F05DC-0244-F535-4E53-48D232F5940E}"/>
              </a:ext>
            </a:extLst>
          </p:cNvPr>
          <p:cNvSpPr txBox="1"/>
          <p:nvPr/>
        </p:nvSpPr>
        <p:spPr>
          <a:xfrm>
            <a:off x="123093" y="3599527"/>
            <a:ext cx="1107830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0" b="0">
                <a:solidFill>
                  <a:srgbClr val="66BCC0"/>
                </a:solidFill>
                <a:latin typeface="Amasis MT Pro" panose="02040504050005020304" pitchFamily="18" charset="0"/>
                <a:ea typeface="+mj-ea"/>
                <a:cs typeface="+mj-cs"/>
                <a:sym typeface="Helvetica Neue Medium" charset="0"/>
              </a:rPr>
              <a:t>The NWTF Experimental Database</a:t>
            </a:r>
          </a:p>
        </p:txBody>
      </p:sp>
    </p:spTree>
    <p:extLst>
      <p:ext uri="{BB962C8B-B14F-4D97-AF65-F5344CB8AC3E}">
        <p14:creationId xmlns:p14="http://schemas.microsoft.com/office/powerpoint/2010/main" val="244052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oring and sharing research data - Research Innovation Enterprise">
            <a:extLst>
              <a:ext uri="{FF2B5EF4-FFF2-40B4-BE49-F238E27FC236}">
                <a16:creationId xmlns:a16="http://schemas.microsoft.com/office/drawing/2014/main" id="{A48FA7DC-22AB-D4D6-B42E-DF3F96ABF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1" r="17768"/>
          <a:stretch/>
        </p:blipFill>
        <p:spPr bwMode="auto">
          <a:xfrm>
            <a:off x="8582726" y="3246120"/>
            <a:ext cx="4422074" cy="587828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gradFill>
            <a:gsLst>
              <a:gs pos="0">
                <a:schemeClr val="tx1"/>
              </a:gs>
              <a:gs pos="100000">
                <a:schemeClr val="bg1">
                  <a:alpha val="80000"/>
                </a:schemeClr>
              </a:gs>
            </a:gsLst>
            <a:lin ang="5400000" scaled="1"/>
          </a:gra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970181-AA36-E948-6BFF-2A051B73A59A}"/>
              </a:ext>
            </a:extLst>
          </p:cNvPr>
          <p:cNvSpPr txBox="1"/>
          <p:nvPr/>
        </p:nvSpPr>
        <p:spPr>
          <a:xfrm>
            <a:off x="0" y="461160"/>
            <a:ext cx="86281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Data sharing policy:</a:t>
            </a:r>
          </a:p>
          <a:p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7493A7-4F2A-D625-E254-E5891C72A696}"/>
              </a:ext>
            </a:extLst>
          </p:cNvPr>
          <p:cNvSpPr txBox="1"/>
          <p:nvPr/>
        </p:nvSpPr>
        <p:spPr>
          <a:xfrm>
            <a:off x="73242" y="2640338"/>
            <a:ext cx="890311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35" indent="-342935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Publicly funded research data 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should be widely and freely accessible in a timely and responsible manner.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35" indent="-342935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Sufficient metadata 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must be openly available to enable further research and data reuse, with published results providing access information.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35" indent="-342935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Research integrity 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should be maintained, avoiding damage from inappropriate data release. 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(Most of the funding agencies follow this principle  )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2E4851-90D0-52D1-F49F-40F2DE48B72E}"/>
              </a:ext>
            </a:extLst>
          </p:cNvPr>
          <p:cNvSpPr txBox="1"/>
          <p:nvPr/>
        </p:nvSpPr>
        <p:spPr>
          <a:xfrm>
            <a:off x="326306" y="6118213"/>
            <a:ext cx="797549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What is happening, actually…. </a:t>
            </a:r>
          </a:p>
          <a:p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Very few publish in the archive repository (or university repository)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  - difficult to contact for questions/correction</a:t>
            </a:r>
          </a:p>
          <a:p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  - Files may not be organised</a:t>
            </a:r>
          </a:p>
          <a:p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     - minimal data description (Read me file) </a:t>
            </a:r>
          </a:p>
          <a:p>
            <a:endParaRPr lang="en-GB" sz="2000" b="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GB" sz="2000">
              <a:solidFill>
                <a:schemeClr val="tx2"/>
              </a:solidFill>
              <a:latin typeface="Amasis MT Pro" panose="02040504050005020304" pitchFamily="18" charset="0"/>
            </a:endParaRPr>
          </a:p>
          <a:p>
            <a:endParaRPr lang="en-GB" sz="2000">
              <a:solidFill>
                <a:schemeClr val="tx2"/>
              </a:solidFill>
              <a:latin typeface="Amasis MT Pro" panose="02040504050005020304" pitchFamily="18" charset="0"/>
            </a:endParaRPr>
          </a:p>
          <a:p>
            <a:endParaRPr lang="en-GB" sz="2000">
              <a:solidFill>
                <a:schemeClr val="tx2"/>
              </a:solidFill>
              <a:latin typeface="Amasis MT Pro" panose="02040504050005020304" pitchFamily="18" charset="0"/>
            </a:endParaRPr>
          </a:p>
          <a:p>
            <a:endParaRPr lang="en-GB" sz="2000">
              <a:solidFill>
                <a:schemeClr val="tx2"/>
              </a:solidFill>
              <a:latin typeface="Amasis MT Pro" panose="020405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8FD08-2056-5E05-4714-D8F39D6678D9}"/>
              </a:ext>
            </a:extLst>
          </p:cNvPr>
          <p:cNvSpPr txBox="1"/>
          <p:nvPr/>
        </p:nvSpPr>
        <p:spPr>
          <a:xfrm>
            <a:off x="200342" y="1929332"/>
            <a:ext cx="7123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F A I R</a:t>
            </a:r>
            <a:r>
              <a:rPr lang="en-GB" sz="2000" baseline="30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 – F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indable, </a:t>
            </a: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ccessible, </a:t>
            </a: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nteroperable &amp; </a:t>
            </a:r>
            <a:r>
              <a:rPr lang="en-GB" sz="200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en-GB" sz="2000" b="0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eusable</a:t>
            </a:r>
            <a:endParaRPr lang="en-GB" sz="2000" b="0" baseline="30000">
              <a:solidFill>
                <a:srgbClr val="505050"/>
              </a:solidFill>
              <a:highlight>
                <a:srgbClr val="FFFFFF"/>
              </a:highlight>
              <a:latin typeface="Amasis MT Pro" panose="02040504050005020304" pitchFamily="18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C037A-DA06-8F54-D197-A9C25B089B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35144-829C-A66E-D70A-72B0330DFA6C}"/>
              </a:ext>
            </a:extLst>
          </p:cNvPr>
          <p:cNvSpPr txBox="1"/>
          <p:nvPr/>
        </p:nvSpPr>
        <p:spPr>
          <a:xfrm>
            <a:off x="326306" y="9232900"/>
            <a:ext cx="66598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baseline="3000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  <a:r>
              <a:rPr lang="en-GB" sz="14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Wilkinson, M. D., et al., (2016) Scientific data, 3(1), 1-9. 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46280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8404668-8061-A777-9DD8-32FBB75E3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933" y="3803103"/>
            <a:ext cx="5447498" cy="21473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D5DD99-7FB9-F3C4-0EBB-614F4E74FC2A}"/>
              </a:ext>
            </a:extLst>
          </p:cNvPr>
          <p:cNvSpPr txBox="1">
            <a:spLocks/>
          </p:cNvSpPr>
          <p:nvPr/>
        </p:nvSpPr>
        <p:spPr>
          <a:xfrm>
            <a:off x="706519" y="2331856"/>
            <a:ext cx="8229600" cy="42799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444500" indent="-4445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4500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1pPr>
            <a:lvl2pPr marL="889000" indent="-4445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4500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2pPr>
            <a:lvl3pPr marL="1333500" indent="-4445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4500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3pPr>
            <a:lvl4pPr marL="1778000" indent="-4445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4500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4pPr>
            <a:lvl5pPr marL="2222500" indent="-444500" algn="l" defTabSz="584200" rtl="0" eaLnBrk="0" fontAlgn="base" hangingPunct="0">
              <a:spcBef>
                <a:spcPts val="4200"/>
              </a:spcBef>
              <a:spcAft>
                <a:spcPct val="0"/>
              </a:spcAft>
              <a:buSzPct val="145000"/>
              <a:buChar char="•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ERCOFTAC</a:t>
            </a:r>
          </a:p>
          <a:p>
            <a:r>
              <a:rPr lang="en-GB" sz="280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Aerodyn</a:t>
            </a:r>
            <a:endParaRPr lang="en-GB" sz="2800">
              <a:solidFill>
                <a:srgbClr val="505050"/>
              </a:solidFill>
              <a:highlight>
                <a:srgbClr val="FFFFFF"/>
              </a:highlight>
              <a:latin typeface="Amasis MT Pro"/>
              <a:ea typeface="Open Sans"/>
              <a:cs typeface="Open Sans"/>
            </a:endParaRPr>
          </a:p>
          <a:p>
            <a:r>
              <a:rPr lang="en-GB" sz="2800" err="1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TurBase</a:t>
            </a:r>
            <a:endParaRPr lang="en-GB" sz="2800">
              <a:solidFill>
                <a:srgbClr val="505050"/>
              </a:solidFill>
              <a:highlight>
                <a:srgbClr val="FFFFFF"/>
              </a:highlight>
              <a:latin typeface="Amasis MT Pro"/>
              <a:ea typeface="Open Sans"/>
              <a:cs typeface="Open Sans"/>
            </a:endParaRPr>
          </a:p>
          <a:p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NASA</a:t>
            </a:r>
          </a:p>
          <a:p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University databases</a:t>
            </a:r>
          </a:p>
          <a:p>
            <a:endParaRPr lang="en-GB" sz="2400" b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8972B9-4E9E-B012-89E5-0A799592EFF4}"/>
              </a:ext>
            </a:extLst>
          </p:cNvPr>
          <p:cNvSpPr txBox="1"/>
          <p:nvPr/>
        </p:nvSpPr>
        <p:spPr>
          <a:xfrm>
            <a:off x="620011" y="7000924"/>
            <a:ext cx="588450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- Well-designed website for database</a:t>
            </a:r>
          </a:p>
          <a:p>
            <a:r>
              <a:rPr lang="en-GB" sz="2800" b="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- No standard format</a:t>
            </a:r>
          </a:p>
          <a:p>
            <a:r>
              <a:rPr lang="en-GB" sz="2800" b="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- Couldn’t download several cases</a:t>
            </a:r>
          </a:p>
          <a:p>
            <a:r>
              <a:rPr lang="en-GB" sz="2800" b="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- Some of them lack maintenance</a:t>
            </a:r>
          </a:p>
          <a:p>
            <a:endParaRPr lang="en-GB" sz="1400">
              <a:solidFill>
                <a:srgbClr val="FF0000"/>
              </a:solidFill>
            </a:endParaRPr>
          </a:p>
          <a:p>
            <a:endParaRPr lang="en-GB" sz="1400">
              <a:solidFill>
                <a:srgbClr val="FF0000"/>
              </a:solidFill>
            </a:endParaRPr>
          </a:p>
        </p:txBody>
      </p:sp>
      <p:sp>
        <p:nvSpPr>
          <p:cNvPr id="9" name="Text Box 22" descr="Title 3">
            <a:extLst>
              <a:ext uri="{FF2B5EF4-FFF2-40B4-BE49-F238E27FC236}">
                <a16:creationId xmlns:a16="http://schemas.microsoft.com/office/drawing/2014/main" id="{57705431-2A30-D4D6-7FA9-F5A077A13A45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Existing Database &amp; Datasets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91AC3-8329-6D41-966D-F2448F8A1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1E048D3A-D0E0-F1E2-081C-892D3EDEE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92" y="1391379"/>
            <a:ext cx="7091034" cy="25837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45B1A1-1B82-90F5-F6A2-EED3C33AA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826" y="3945368"/>
            <a:ext cx="6140531" cy="30604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75F470-C96B-A356-43E5-AE9D28CCA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317" y="6603087"/>
            <a:ext cx="5479226" cy="258538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975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377F76-1269-F7CA-DDBB-0BDE3E06D7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809EF-16C7-C88C-926A-0AA8E97F7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26" y="5368419"/>
            <a:ext cx="2935221" cy="2748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C666AA-919D-1036-411C-1F2C1608D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36" y="6242255"/>
            <a:ext cx="10768231" cy="701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A1220B-F682-7F4B-109F-1FE5D6B3A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453" y="7291450"/>
            <a:ext cx="10874844" cy="7079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103E85-9D22-19D9-F8DF-174900694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006" y="2585237"/>
            <a:ext cx="9494794" cy="3604617"/>
          </a:xfrm>
          <a:prstGeom prst="rect">
            <a:avLst/>
          </a:prstGeom>
        </p:spPr>
      </p:pic>
      <p:sp>
        <p:nvSpPr>
          <p:cNvPr id="12" name="Text Box 22" descr="Title 3">
            <a:extLst>
              <a:ext uri="{FF2B5EF4-FFF2-40B4-BE49-F238E27FC236}">
                <a16:creationId xmlns:a16="http://schemas.microsoft.com/office/drawing/2014/main" id="{9E38379E-7F01-3AAC-9C72-5382087BFC5A}"/>
              </a:ext>
            </a:extLst>
          </p:cNvPr>
          <p:cNvSpPr txBox="1">
            <a:spLocks/>
          </p:cNvSpPr>
          <p:nvPr/>
        </p:nvSpPr>
        <p:spPr bwMode="auto">
          <a:xfrm>
            <a:off x="171677" y="524081"/>
            <a:ext cx="11704637" cy="80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Existing Database &amp; Datasets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7AEE9B-C1E0-EF57-2819-8522F63F8079}"/>
              </a:ext>
            </a:extLst>
          </p:cNvPr>
          <p:cNvSpPr txBox="1"/>
          <p:nvPr/>
        </p:nvSpPr>
        <p:spPr>
          <a:xfrm>
            <a:off x="171677" y="1754240"/>
            <a:ext cx="65863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505050"/>
                </a:solidFill>
                <a:highlight>
                  <a:srgbClr val="FFFFFF"/>
                </a:highlight>
                <a:latin typeface="Amasis MT Pro" panose="020405040500050203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D258A4-93C6-6F72-622C-2EF7D9AB7EF2}"/>
              </a:ext>
            </a:extLst>
          </p:cNvPr>
          <p:cNvSpPr txBox="1"/>
          <p:nvPr/>
        </p:nvSpPr>
        <p:spPr>
          <a:xfrm>
            <a:off x="1856937" y="1636917"/>
            <a:ext cx="8998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masis MT Pro" panose="02040504050005020304" pitchFamily="18" charset="0"/>
              </a:rPr>
              <a:t>This is not to criticise,</a:t>
            </a:r>
          </a:p>
          <a:p>
            <a:r>
              <a:rPr lang="en-GB">
                <a:solidFill>
                  <a:srgbClr val="FF0000"/>
                </a:solidFill>
                <a:latin typeface="Amasis MT Pro" panose="02040504050005020304" pitchFamily="18" charset="0"/>
              </a:rPr>
              <a:t>It's a very common problem existing in most of the datasets</a:t>
            </a:r>
            <a:r>
              <a:rPr lang="en-GB">
                <a:latin typeface="Amasis MT Pro" panose="02040504050005020304" pitchFamily="18" charset="0"/>
              </a:rPr>
              <a:t>.</a:t>
            </a:r>
            <a:endParaRPr lang="en-GB">
              <a:solidFill>
                <a:srgbClr val="FF0000"/>
              </a:solidFill>
              <a:latin typeface="Amasis MT Pro" panose="020405040500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55884D-DC17-5EEB-27A7-A6F90FA6FC22}"/>
              </a:ext>
            </a:extLst>
          </p:cNvPr>
          <p:cNvSpPr txBox="1"/>
          <p:nvPr/>
        </p:nvSpPr>
        <p:spPr>
          <a:xfrm>
            <a:off x="2196501" y="8347515"/>
            <a:ext cx="100890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Amasis MT Pro" panose="02040504050005020304" pitchFamily="18" charset="0"/>
              </a:rPr>
              <a:t>Works well for the expert researchers, not for everyone</a:t>
            </a:r>
            <a:endParaRPr lang="en-GB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3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DFFD6-256A-D5AF-40D2-D3FD3E191958}"/>
              </a:ext>
            </a:extLst>
          </p:cNvPr>
          <p:cNvSpPr txBox="1"/>
          <p:nvPr/>
        </p:nvSpPr>
        <p:spPr>
          <a:xfrm>
            <a:off x="3245427" y="4468231"/>
            <a:ext cx="65185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43AB4-FBE7-AB58-C5F6-045E4E9B9E8F}"/>
              </a:ext>
            </a:extLst>
          </p:cNvPr>
          <p:cNvSpPr txBox="1"/>
          <p:nvPr/>
        </p:nvSpPr>
        <p:spPr>
          <a:xfrm>
            <a:off x="966576" y="2587302"/>
            <a:ext cx="10210800" cy="37240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Inconsistent formats &amp; structure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→ poor usability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Insufficient metadata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→ missing experimental context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Limited raw data access (e.g. PIV)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→ size &amp; policy constraints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Weak documentation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→ unstructured, fragmented information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Missing CAD / geometry </a:t>
            </a:r>
            <a:r>
              <a:rPr lang="en-GB" sz="2800" b="0">
                <a:solidFill>
                  <a:srgbClr val="50505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→ poor reproducibility &amp; CFD validation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BAC82-D53A-D223-EBDB-81C3DEDF94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8423DB-0680-40B4-AC18-DA7E738B947B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6" name="Text Box 22" descr="Title 3">
            <a:extLst>
              <a:ext uri="{FF2B5EF4-FFF2-40B4-BE49-F238E27FC236}">
                <a16:creationId xmlns:a16="http://schemas.microsoft.com/office/drawing/2014/main" id="{1562EA27-FA97-CC02-DCAF-A5A9DE6C6FA2}"/>
              </a:ext>
            </a:extLst>
          </p:cNvPr>
          <p:cNvSpPr txBox="1">
            <a:spLocks/>
          </p:cNvSpPr>
          <p:nvPr/>
        </p:nvSpPr>
        <p:spPr bwMode="auto">
          <a:xfrm>
            <a:off x="965650" y="299697"/>
            <a:ext cx="11704637" cy="148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024" tIns="65024" rIns="65024" bIns="65024">
            <a:spAutoFit/>
          </a:bodyPr>
          <a:lstStyle>
            <a:lvl1pPr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 defTabSz="1300163"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GB" sz="4400">
                <a:solidFill>
                  <a:srgbClr val="66BCC0"/>
                </a:solidFill>
                <a:latin typeface="Open Sans" charset="0"/>
                <a:ea typeface="Open Sans" charset="0"/>
                <a:cs typeface="Open Sans" charset="0"/>
              </a:rPr>
              <a:t>Lessons Learned</a:t>
            </a:r>
            <a:endParaRPr lang="en-GB" sz="4400"/>
          </a:p>
          <a:p>
            <a:endParaRPr lang="en-GB" sz="4400">
              <a:solidFill>
                <a:srgbClr val="66BCC0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4F181F-38FF-3F89-B062-AC01BDDBAD7C}"/>
              </a:ext>
            </a:extLst>
          </p:cNvPr>
          <p:cNvSpPr txBox="1"/>
          <p:nvPr/>
        </p:nvSpPr>
        <p:spPr>
          <a:xfrm>
            <a:off x="929640" y="6714641"/>
            <a:ext cx="9281160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>
                <a:solidFill>
                  <a:srgbClr val="FF0000"/>
                </a:solidFill>
                <a:highlight>
                  <a:srgbClr val="FFFFFF"/>
                </a:highlight>
                <a:latin typeface="Amasis MT Pro"/>
                <a:ea typeface="Open Sans"/>
                <a:cs typeface="Open Sans"/>
              </a:rPr>
              <a:t>Wind tunnel Datasets are expensive to repeat- should be preserved – for both economical and sustainable reason</a:t>
            </a:r>
          </a:p>
        </p:txBody>
      </p:sp>
    </p:spTree>
    <p:extLst>
      <p:ext uri="{BB962C8B-B14F-4D97-AF65-F5344CB8AC3E}">
        <p14:creationId xmlns:p14="http://schemas.microsoft.com/office/powerpoint/2010/main" val="539500033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- Custom Layout">
  <a:themeElements>
    <a:clrScheme name="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 - Custom Layout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50800" tIns="50800" rIns="50800" bIns="50800" numCol="1" anchor="ctr" anchorCtr="0" compatLnSpc="1">
        <a:prstTxWarp prst="textNoShape">
          <a:avLst/>
        </a:prstTxWarp>
        <a:spAutoFit/>
      </a:bodyPr>
      <a:lstStyle>
        <a:defPPr marL="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charset="0"/>
            <a:ea typeface="Helvetica Neue" charset="0"/>
            <a:cs typeface="Helvetica Neue" charset="0"/>
            <a:sym typeface="Helvetica Neue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274806BBD40A4FB61ECB357DFFA5DF" ma:contentTypeVersion="12" ma:contentTypeDescription="Create a new document." ma:contentTypeScope="" ma:versionID="4f655c1fb7e9f9d444b8ed5be61de1d2">
  <xsd:schema xmlns:xsd="http://www.w3.org/2001/XMLSchema" xmlns:xs="http://www.w3.org/2001/XMLSchema" xmlns:p="http://schemas.microsoft.com/office/2006/metadata/properties" xmlns:ns3="ce41f8d4-1edc-4733-812b-a6a110d7baf7" xmlns:ns4="594c7288-c395-4343-a1cc-da8f2ec5cae9" targetNamespace="http://schemas.microsoft.com/office/2006/metadata/properties" ma:root="true" ma:fieldsID="26bfe2f8499dc58b73c9ee7f93e63e15" ns3:_="" ns4:_="">
    <xsd:import namespace="ce41f8d4-1edc-4733-812b-a6a110d7baf7"/>
    <xsd:import namespace="594c7288-c395-4343-a1cc-da8f2ec5cae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41f8d4-1edc-4733-812b-a6a110d7baf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4c7288-c395-4343-a1cc-da8f2ec5ca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BD49859-4046-4F2B-953E-E6446FF961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C28B51B-EB0C-48E5-B950-CABB04117A96}">
  <ds:schemaRefs>
    <ds:schemaRef ds:uri="594c7288-c395-4343-a1cc-da8f2ec5cae9"/>
    <ds:schemaRef ds:uri="ce41f8d4-1edc-4733-812b-a6a110d7ba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1567</Words>
  <Application>Microsoft Office PowerPoint</Application>
  <PresentationFormat>Custom</PresentationFormat>
  <Paragraphs>324</Paragraphs>
  <Slides>40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Amasis MT Pro</vt:lpstr>
      <vt:lpstr>-apple-system</vt:lpstr>
      <vt:lpstr>Arial</vt:lpstr>
      <vt:lpstr>Arial,Sans-Serif</vt:lpstr>
      <vt:lpstr>Courier New</vt:lpstr>
      <vt:lpstr>Helvetica Neue</vt:lpstr>
      <vt:lpstr>Helvetica Neue Medium</vt:lpstr>
      <vt:lpstr>Open Sans</vt:lpstr>
      <vt:lpstr>Times New Roman</vt:lpstr>
      <vt:lpstr>Verdana</vt:lpstr>
      <vt:lpstr>White - Custom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cmcna</dc:creator>
  <cp:lastModifiedBy>Edmunds, Lindsay</cp:lastModifiedBy>
  <cp:revision>3</cp:revision>
  <dcterms:modified xsi:type="dcterms:W3CDTF">2026-04-15T13:08:11Z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0x010100F4274806BBD40A4FB61ECB357DFFA5DF</vt:lpwstr>
  </property>
</Properties>
</file>